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74" r:id="rId11"/>
    <p:sldId id="264" r:id="rId12"/>
    <p:sldId id="275" r:id="rId13"/>
    <p:sldId id="276" r:id="rId14"/>
    <p:sldId id="277" r:id="rId15"/>
    <p:sldId id="266" r:id="rId16"/>
    <p:sldId id="267" r:id="rId17"/>
    <p:sldId id="268" r:id="rId18"/>
    <p:sldId id="269" r:id="rId19"/>
    <p:sldId id="270" r:id="rId20"/>
    <p:sldId id="271" r:id="rId21"/>
    <p:sldId id="273" r:id="rId2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默认节" id="{0E788C2F-C2BE-46F3-BDA4-1D095390BFF8}">
          <p14:sldIdLst>
            <p14:sldId id="256"/>
            <p14:sldId id="257"/>
            <p14:sldId id="258"/>
            <p14:sldId id="259"/>
            <p14:sldId id="260"/>
            <p14:sldId id="261"/>
            <p14:sldId id="262"/>
            <p14:sldId id="263"/>
            <p14:sldId id="274"/>
            <p14:sldId id="264"/>
            <p14:sldId id="275"/>
            <p14:sldId id="276"/>
            <p14:sldId id="277"/>
            <p14:sldId id="266"/>
            <p14:sldId id="267"/>
            <p14:sldId id="268"/>
          </p14:sldIdLst>
        </p14:section>
        <p14:section name="无标题节" id="{DB5094C0-5E34-4BB4-8C86-C7698EDD3DF1}">
          <p14:sldIdLst>
            <p14:sldId id="269"/>
            <p14:sldId id="270"/>
            <p14:sldId id="271"/>
            <p14:sldId id="273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150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371600"/>
            <a:ext cx="7848600" cy="1927225"/>
          </a:xfrm>
        </p:spPr>
        <p:txBody>
          <a:bodyPr anchor="b">
            <a:noAutofit/>
          </a:bodyPr>
          <a:lstStyle>
            <a:lvl1pPr>
              <a:defRPr sz="5400" cap="all" baseline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3505200"/>
            <a:ext cx="6400800" cy="1752600"/>
          </a:xfrm>
        </p:spPr>
        <p:txBody>
          <a:bodyPr/>
          <a:lstStyle>
            <a:lvl1pPr marL="0" indent="0" algn="l">
              <a:buNone/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3AB40D-007E-44F0-9771-7A5A1BF74D5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2E2EBA-281A-42D6-A196-8D58C9B30E57}" type="slidenum">
              <a:rPr lang="zh-CN" altLang="en-US" smtClean="0"/>
            </a:fld>
            <a:endParaRPr lang="zh-CN" alt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685800" y="3398520"/>
            <a:ext cx="784860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3AB40D-007E-44F0-9771-7A5A1BF74D5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2E2EBA-281A-42D6-A196-8D58C9B30E5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609600"/>
            <a:ext cx="2057400" cy="5867400"/>
          </a:xfrm>
        </p:spPr>
        <p:txBody>
          <a:bodyPr vert="eaVert" anchor="b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6019800" cy="58674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3AB40D-007E-44F0-9771-7A5A1BF74D5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2E2EBA-281A-42D6-A196-8D58C9B30E5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3AB40D-007E-44F0-9771-7A5A1BF74D5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2E2EBA-281A-42D6-A196-8D58C9B30E5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2362200"/>
            <a:ext cx="7772400" cy="2200275"/>
          </a:xfrm>
        </p:spPr>
        <p:txBody>
          <a:bodyPr anchor="b">
            <a:normAutofit/>
          </a:bodyPr>
          <a:lstStyle>
            <a:lvl1pPr algn="l">
              <a:defRPr sz="4800" b="0" cap="all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626864"/>
            <a:ext cx="77724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3AB40D-007E-44F0-9771-7A5A1BF74D5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2E2EBA-281A-42D6-A196-8D58C9B30E57}" type="slidenum">
              <a:rPr lang="zh-CN" altLang="en-US" smtClean="0"/>
            </a:fld>
            <a:endParaRPr lang="zh-CN" altLang="en-US"/>
          </a:p>
        </p:txBody>
      </p:sp>
      <p:cxnSp>
        <p:nvCxnSpPr>
          <p:cNvPr id="7" name="Straight Connector 6"/>
          <p:cNvCxnSpPr/>
          <p:nvPr/>
        </p:nvCxnSpPr>
        <p:spPr>
          <a:xfrm>
            <a:off x="731520" y="4599432"/>
            <a:ext cx="784860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73352"/>
            <a:ext cx="4038600" cy="47183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73352"/>
            <a:ext cx="4038600" cy="47183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3AB40D-007E-44F0-9771-7A5A1BF74D5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2E2EBA-281A-42D6-A196-8D58C9B30E5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76400"/>
            <a:ext cx="393192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sz="20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38400"/>
            <a:ext cx="39319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54880" y="1676400"/>
            <a:ext cx="393192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lang="en-US" sz="2000" b="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54880" y="2438400"/>
            <a:ext cx="39319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3AB40D-007E-44F0-9771-7A5A1BF74D5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2E2EBA-281A-42D6-A196-8D58C9B30E57}" type="slidenum">
              <a:rPr lang="zh-CN" altLang="en-US" smtClean="0"/>
            </a:fld>
            <a:endParaRPr lang="zh-CN" altLang="en-US"/>
          </a:p>
        </p:txBody>
      </p:sp>
      <p:cxnSp>
        <p:nvCxnSpPr>
          <p:cNvPr id="11" name="Straight Connector 10"/>
          <p:cNvCxnSpPr/>
          <p:nvPr/>
        </p:nvCxnSpPr>
        <p:spPr>
          <a:xfrm rot="5400000">
            <a:off x="2217817" y="4045823"/>
            <a:ext cx="4709160" cy="794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3AB40D-007E-44F0-9771-7A5A1BF74D5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2E2EBA-281A-42D6-A196-8D58C9B30E5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3AB40D-007E-44F0-9771-7A5A1BF74D5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2E2EBA-281A-42D6-A196-8D58C9B30E5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2080"/>
            <a:ext cx="2139696" cy="1261872"/>
          </a:xfrm>
        </p:spPr>
        <p:txBody>
          <a:bodyPr anchor="b">
            <a:noAutofit/>
          </a:bodyPr>
          <a:lstStyle>
            <a:lvl1pPr algn="l">
              <a:defRPr sz="2400" b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71800" y="792080"/>
            <a:ext cx="5715000" cy="557784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2130552"/>
            <a:ext cx="2139696" cy="424361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3AB40D-007E-44F0-9771-7A5A1BF74D5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2E2EBA-281A-42D6-A196-8D58C9B30E57}" type="slidenum">
              <a:rPr lang="zh-CN" altLang="en-US" smtClean="0"/>
            </a:fld>
            <a:endParaRPr lang="zh-CN" altLang="en-US"/>
          </a:p>
        </p:txBody>
      </p:sp>
      <p:cxnSp>
        <p:nvCxnSpPr>
          <p:cNvPr id="9" name="Straight Connector 8"/>
          <p:cNvCxnSpPr/>
          <p:nvPr/>
        </p:nvCxnSpPr>
        <p:spPr>
          <a:xfrm rot="5400000">
            <a:off x="-13116" y="3580206"/>
            <a:ext cx="557784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2480"/>
            <a:ext cx="2142680" cy="126492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858610" y="838201"/>
            <a:ext cx="5904390" cy="5500456"/>
          </a:xfrm>
          <a:solidFill>
            <a:schemeClr val="bg2"/>
          </a:solidFill>
          <a:ln w="76200">
            <a:solidFill>
              <a:srgbClr val="FFFFFF"/>
            </a:solidFill>
            <a:miter lim="800000"/>
          </a:ln>
          <a:effectLst>
            <a:outerShdw blurRad="50800" dist="12700" dir="5400000" algn="t" rotWithShape="0">
              <a:prstClr val="black">
                <a:alpha val="59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133600"/>
            <a:ext cx="2139696" cy="424281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3AB40D-007E-44F0-9771-7A5A1BF74D5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2E2EBA-281A-42D6-A196-8D58C9B30E5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220786"/>
            <a:ext cx="9144000" cy="2286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990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876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9144000" cy="36576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18288"/>
            <a:ext cx="28956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fld id="{4E3AB40D-007E-44F0-9771-7A5A1BF74D5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29000" y="18288"/>
            <a:ext cx="41148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FFFFFF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18288"/>
            <a:ext cx="10668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1">
                <a:solidFill>
                  <a:srgbClr val="FFFFFF"/>
                </a:solidFill>
              </a:defRPr>
            </a:lvl1pPr>
          </a:lstStyle>
          <a:p>
            <a:fld id="{CC2E2EBA-281A-42D6-A196-8D58C9B30E57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000" kern="1200" spc="-1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spcBef>
          <a:spcPct val="20000"/>
        </a:spcBef>
        <a:buClr>
          <a:schemeClr val="accent1"/>
        </a:buClr>
        <a:buSzPct val="90000"/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3716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em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em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emf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371601"/>
            <a:ext cx="7848600" cy="1049288"/>
          </a:xfrm>
        </p:spPr>
        <p:txBody>
          <a:bodyPr/>
          <a:lstStyle/>
          <a:p>
            <a:r>
              <a:rPr lang="zh-CN" altLang="zh-CN" dirty="0"/>
              <a:t>第</a:t>
            </a:r>
            <a:r>
              <a:rPr lang="en-US" altLang="zh-CN" dirty="0"/>
              <a:t>4</a:t>
            </a:r>
            <a:r>
              <a:rPr lang="zh-CN" altLang="zh-CN" dirty="0"/>
              <a:t>章 文件系统</a:t>
            </a:r>
            <a:r>
              <a:rPr lang="zh-CN" altLang="zh-CN" dirty="0" smtClean="0"/>
              <a:t>管理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645024"/>
            <a:ext cx="6400800" cy="1993776"/>
          </a:xfrm>
        </p:spPr>
        <p:txBody>
          <a:bodyPr>
            <a:normAutofit fontScale="92500" lnSpcReduction="10000"/>
          </a:bodyPr>
          <a:lstStyle/>
          <a:p>
            <a:pPr algn="l"/>
            <a:r>
              <a:rPr lang="zh-CN" altLang="zh-CN" dirty="0"/>
              <a:t>本章要点：</a:t>
            </a:r>
            <a:endParaRPr lang="zh-CN" altLang="zh-CN" dirty="0"/>
          </a:p>
          <a:p>
            <a:pPr lvl="0" algn="l"/>
            <a:r>
              <a:rPr lang="zh-CN" altLang="zh-CN" dirty="0"/>
              <a:t>了解</a:t>
            </a:r>
            <a:r>
              <a:rPr lang="en-US" altLang="zh-CN" dirty="0"/>
              <a:t>Linux</a:t>
            </a:r>
            <a:r>
              <a:rPr lang="zh-CN" altLang="zh-CN" dirty="0"/>
              <a:t>下的文件系统种类</a:t>
            </a:r>
            <a:endParaRPr lang="zh-CN" altLang="zh-CN" dirty="0"/>
          </a:p>
          <a:p>
            <a:pPr lvl="0" algn="l"/>
            <a:r>
              <a:rPr lang="zh-CN" altLang="zh-CN" dirty="0"/>
              <a:t>掌握文件管理命令</a:t>
            </a:r>
            <a:endParaRPr lang="zh-CN" altLang="zh-CN" dirty="0"/>
          </a:p>
          <a:p>
            <a:pPr lvl="0" algn="l"/>
            <a:r>
              <a:rPr lang="zh-CN" altLang="zh-CN" dirty="0"/>
              <a:t>掌握磁盘管理命令</a:t>
            </a:r>
            <a:endParaRPr lang="zh-CN" altLang="zh-CN" dirty="0"/>
          </a:p>
          <a:p>
            <a:pPr lvl="0" algn="l"/>
            <a:r>
              <a:rPr lang="zh-CN" altLang="zh-CN" dirty="0"/>
              <a:t>掌握磁盘配额</a:t>
            </a:r>
            <a:endParaRPr lang="zh-CN" altLang="zh-CN" dirty="0"/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332656"/>
            <a:ext cx="8229600" cy="5793507"/>
          </a:xfrm>
        </p:spPr>
        <p:txBody>
          <a:bodyPr/>
          <a:lstStyle/>
          <a:p>
            <a:endParaRPr lang="en-US" altLang="zh-CN" dirty="0" smtClean="0"/>
          </a:p>
          <a:p>
            <a:r>
              <a:rPr lang="en-US" altLang="zh-CN" b="1" dirty="0"/>
              <a:t>2.</a:t>
            </a:r>
            <a:r>
              <a:rPr lang="zh-CN" altLang="zh-CN" b="1" dirty="0"/>
              <a:t>分区操作</a:t>
            </a:r>
            <a:r>
              <a:rPr lang="zh-CN" altLang="zh-CN" b="1" dirty="0" smtClean="0"/>
              <a:t>命令</a:t>
            </a:r>
            <a:endParaRPr lang="en-US" altLang="zh-CN" dirty="0"/>
          </a:p>
          <a:p>
            <a:pPr marL="0" indent="0">
              <a:buNone/>
            </a:pPr>
            <a:r>
              <a:rPr lang="zh-CN" altLang="en-US" dirty="0" smtClean="0"/>
              <a:t>（</a:t>
            </a:r>
            <a:r>
              <a:rPr lang="en-US" altLang="zh-CN" dirty="0" smtClean="0"/>
              <a:t>1</a:t>
            </a:r>
            <a:r>
              <a:rPr lang="zh-CN" altLang="en-US" dirty="0" smtClean="0"/>
              <a:t>）</a:t>
            </a:r>
            <a:r>
              <a:rPr lang="en-US" altLang="zh-CN" dirty="0" err="1" smtClean="0"/>
              <a:t>fdisk</a:t>
            </a:r>
            <a:r>
              <a:rPr lang="zh-CN" altLang="zh-CN" dirty="0" smtClean="0"/>
              <a:t>命令</a:t>
            </a:r>
            <a:r>
              <a:rPr lang="zh-CN" altLang="zh-CN" dirty="0"/>
              <a:t>格式如下：</a:t>
            </a:r>
            <a:endParaRPr lang="zh-CN" altLang="zh-CN" dirty="0"/>
          </a:p>
          <a:p>
            <a:r>
              <a:rPr lang="en-US" altLang="zh-CN" dirty="0" err="1"/>
              <a:t>fdisk</a:t>
            </a:r>
            <a:r>
              <a:rPr lang="en-US" altLang="zh-CN" dirty="0"/>
              <a:t> [-</a:t>
            </a:r>
            <a:r>
              <a:rPr lang="en-US" altLang="zh-CN" dirty="0" err="1"/>
              <a:t>uc</a:t>
            </a:r>
            <a:r>
              <a:rPr lang="en-US" altLang="zh-CN" dirty="0"/>
              <a:t>] [-b </a:t>
            </a:r>
            <a:r>
              <a:rPr lang="en-US" altLang="zh-CN" dirty="0" err="1"/>
              <a:t>sectorsize</a:t>
            </a:r>
            <a:r>
              <a:rPr lang="en-US" altLang="zh-CN" dirty="0"/>
              <a:t>] [-C </a:t>
            </a:r>
            <a:r>
              <a:rPr lang="en-US" altLang="zh-CN" dirty="0" err="1"/>
              <a:t>cyls</a:t>
            </a:r>
            <a:r>
              <a:rPr lang="en-US" altLang="zh-CN" dirty="0"/>
              <a:t>] [-H heads] [-S sects] device</a:t>
            </a:r>
            <a:endParaRPr lang="zh-CN" altLang="zh-CN" dirty="0"/>
          </a:p>
          <a:p>
            <a:pPr marL="0" indent="0">
              <a:buNone/>
            </a:pPr>
            <a:r>
              <a:rPr lang="zh-CN" altLang="en-US" dirty="0" smtClean="0"/>
              <a:t>（</a:t>
            </a:r>
            <a:r>
              <a:rPr lang="en-US" altLang="zh-CN" dirty="0" smtClean="0"/>
              <a:t>2</a:t>
            </a:r>
            <a:r>
              <a:rPr lang="zh-CN" altLang="en-US" dirty="0" smtClean="0"/>
              <a:t>）</a:t>
            </a:r>
            <a:r>
              <a:rPr lang="en-US" altLang="zh-CN" dirty="0" smtClean="0"/>
              <a:t>parted</a:t>
            </a:r>
            <a:r>
              <a:rPr lang="zh-CN" altLang="zh-CN" dirty="0" smtClean="0"/>
              <a:t>命令</a:t>
            </a:r>
            <a:r>
              <a:rPr lang="zh-CN" altLang="zh-CN" dirty="0"/>
              <a:t>格式如下：</a:t>
            </a:r>
            <a:endParaRPr lang="zh-CN" altLang="zh-CN" dirty="0"/>
          </a:p>
          <a:p>
            <a:r>
              <a:rPr lang="en-US" altLang="zh-CN" dirty="0"/>
              <a:t>parted [options] [device [command [options...]...]]</a:t>
            </a:r>
            <a:endParaRPr lang="zh-CN" altLang="en-US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692696"/>
            <a:ext cx="8229600" cy="5784304"/>
          </a:xfrm>
        </p:spPr>
        <p:txBody>
          <a:bodyPr>
            <a:normAutofit fontScale="85000" lnSpcReduction="20000"/>
          </a:bodyPr>
          <a:lstStyle/>
          <a:p>
            <a:r>
              <a:rPr lang="en-US" altLang="zh-CN" dirty="0"/>
              <a:t>Parted</a:t>
            </a:r>
            <a:r>
              <a:rPr lang="zh-CN" altLang="en-US" dirty="0"/>
              <a:t>子命令	功能说明</a:t>
            </a:r>
            <a:endParaRPr lang="zh-CN" altLang="en-US" dirty="0"/>
          </a:p>
          <a:p>
            <a:r>
              <a:rPr lang="en-US" altLang="zh-CN" dirty="0"/>
              <a:t>align-check [type partition]	</a:t>
            </a:r>
            <a:r>
              <a:rPr lang="zh-CN" altLang="en-US" dirty="0"/>
              <a:t>检查分区是否对齐，</a:t>
            </a:r>
            <a:r>
              <a:rPr lang="en-US" altLang="zh-CN" dirty="0"/>
              <a:t>type</a:t>
            </a:r>
            <a:r>
              <a:rPr lang="zh-CN" altLang="en-US" dirty="0"/>
              <a:t>是</a:t>
            </a:r>
            <a:r>
              <a:rPr lang="en-US" altLang="zh-CN" dirty="0"/>
              <a:t>minimal</a:t>
            </a:r>
            <a:r>
              <a:rPr lang="zh-CN" altLang="en-US" dirty="0"/>
              <a:t>，</a:t>
            </a:r>
            <a:r>
              <a:rPr lang="en-US" altLang="zh-CN" dirty="0"/>
              <a:t>optimal</a:t>
            </a:r>
            <a:r>
              <a:rPr lang="zh-CN" altLang="en-US" dirty="0"/>
              <a:t>之一</a:t>
            </a:r>
            <a:endParaRPr lang="zh-CN" altLang="en-US" dirty="0"/>
          </a:p>
          <a:p>
            <a:r>
              <a:rPr lang="en-US" altLang="zh-CN" dirty="0"/>
              <a:t>help [command]	</a:t>
            </a:r>
            <a:r>
              <a:rPr lang="zh-CN" altLang="en-US" dirty="0"/>
              <a:t>显示全部帮助信息或者指定命令的帮助信息</a:t>
            </a:r>
            <a:endParaRPr lang="zh-CN" altLang="en-US" dirty="0"/>
          </a:p>
          <a:p>
            <a:r>
              <a:rPr lang="en-US" altLang="zh-CN" dirty="0" err="1"/>
              <a:t>mklabel</a:t>
            </a:r>
            <a:r>
              <a:rPr lang="en-US" altLang="zh-CN" dirty="0"/>
              <a:t> </a:t>
            </a:r>
            <a:r>
              <a:rPr lang="zh-CN" altLang="en-US" dirty="0"/>
              <a:t>或</a:t>
            </a:r>
            <a:r>
              <a:rPr lang="en-US" altLang="zh-CN" dirty="0" err="1"/>
              <a:t>mktable</a:t>
            </a:r>
            <a:r>
              <a:rPr lang="en-US" altLang="zh-CN" dirty="0"/>
              <a:t> [</a:t>
            </a:r>
            <a:r>
              <a:rPr lang="en-US" altLang="zh-CN" dirty="0" err="1"/>
              <a:t>lable</a:t>
            </a:r>
            <a:r>
              <a:rPr lang="en-US" altLang="zh-CN" dirty="0"/>
              <a:t>-type]	</a:t>
            </a:r>
            <a:r>
              <a:rPr lang="zh-CN" altLang="en-US" dirty="0"/>
              <a:t>创建新的分区表</a:t>
            </a:r>
            <a:endParaRPr lang="zh-CN" altLang="en-US" dirty="0"/>
          </a:p>
          <a:p>
            <a:r>
              <a:rPr lang="en-US" altLang="zh-CN" dirty="0" err="1"/>
              <a:t>mkpart</a:t>
            </a:r>
            <a:r>
              <a:rPr lang="en-US" altLang="zh-CN" dirty="0"/>
              <a:t> [part-type </a:t>
            </a:r>
            <a:r>
              <a:rPr lang="en-US" altLang="zh-CN" dirty="0" err="1"/>
              <a:t>fs</a:t>
            </a:r>
            <a:r>
              <a:rPr lang="en-US" altLang="zh-CN" dirty="0"/>
              <a:t>-type start end]	</a:t>
            </a:r>
            <a:r>
              <a:rPr lang="zh-CN" altLang="en-US" dirty="0"/>
              <a:t>创建分区</a:t>
            </a:r>
            <a:endParaRPr lang="zh-CN" altLang="en-US" dirty="0"/>
          </a:p>
          <a:p>
            <a:r>
              <a:rPr lang="en-US" altLang="zh-CN" dirty="0"/>
              <a:t>name [partition name]	</a:t>
            </a:r>
            <a:r>
              <a:rPr lang="zh-CN" altLang="en-US" dirty="0"/>
              <a:t>以指定的名字命名分区</a:t>
            </a:r>
            <a:endParaRPr lang="zh-CN" altLang="en-US" dirty="0"/>
          </a:p>
          <a:p>
            <a:r>
              <a:rPr lang="en-US" altLang="zh-CN" dirty="0"/>
              <a:t>print	</a:t>
            </a:r>
            <a:r>
              <a:rPr lang="zh-CN" altLang="en-US" dirty="0"/>
              <a:t>显示分区信息</a:t>
            </a:r>
            <a:endParaRPr lang="zh-CN" altLang="en-US" dirty="0"/>
          </a:p>
          <a:p>
            <a:r>
              <a:rPr lang="en-US" altLang="zh-CN" dirty="0"/>
              <a:t>quit	</a:t>
            </a:r>
            <a:r>
              <a:rPr lang="zh-CN" altLang="en-US" dirty="0"/>
              <a:t>退出</a:t>
            </a:r>
            <a:r>
              <a:rPr lang="en-US" altLang="zh-CN" dirty="0"/>
              <a:t>parted</a:t>
            </a:r>
            <a:r>
              <a:rPr lang="zh-CN" altLang="en-US" dirty="0"/>
              <a:t>程序</a:t>
            </a:r>
            <a:endParaRPr lang="zh-CN" altLang="en-US" dirty="0"/>
          </a:p>
          <a:p>
            <a:r>
              <a:rPr lang="en-US" altLang="zh-CN" dirty="0"/>
              <a:t>rescue [start end]	</a:t>
            </a:r>
            <a:r>
              <a:rPr lang="zh-CN" altLang="en-US" dirty="0"/>
              <a:t>恢复丢失的分区</a:t>
            </a:r>
            <a:endParaRPr lang="zh-CN" altLang="en-US" dirty="0"/>
          </a:p>
          <a:p>
            <a:r>
              <a:rPr lang="en-US" altLang="zh-CN" dirty="0" err="1"/>
              <a:t>resizepart</a:t>
            </a:r>
            <a:r>
              <a:rPr lang="en-US" altLang="zh-CN" dirty="0"/>
              <a:t> [</a:t>
            </a:r>
            <a:r>
              <a:rPr lang="en-US" altLang="zh-CN" dirty="0" err="1"/>
              <a:t>partiton</a:t>
            </a:r>
            <a:r>
              <a:rPr lang="en-US" altLang="zh-CN" dirty="0"/>
              <a:t> end]	</a:t>
            </a:r>
            <a:r>
              <a:rPr lang="zh-CN" altLang="en-US" dirty="0"/>
              <a:t>更改分区的大小</a:t>
            </a:r>
            <a:endParaRPr lang="zh-CN" altLang="en-US" dirty="0"/>
          </a:p>
          <a:p>
            <a:r>
              <a:rPr lang="en-US" altLang="zh-CN" dirty="0" err="1"/>
              <a:t>rm</a:t>
            </a:r>
            <a:r>
              <a:rPr lang="en-US" altLang="zh-CN" dirty="0"/>
              <a:t> [</a:t>
            </a:r>
            <a:r>
              <a:rPr lang="en-US" altLang="zh-CN" dirty="0" err="1"/>
              <a:t>partion</a:t>
            </a:r>
            <a:r>
              <a:rPr lang="en-US" altLang="zh-CN" dirty="0"/>
              <a:t>]	</a:t>
            </a:r>
            <a:r>
              <a:rPr lang="zh-CN" altLang="en-US" dirty="0"/>
              <a:t>删除分区</a:t>
            </a:r>
            <a:endParaRPr lang="zh-CN" altLang="en-US" dirty="0"/>
          </a:p>
          <a:p>
            <a:r>
              <a:rPr lang="en-US" altLang="zh-CN" dirty="0"/>
              <a:t>select [device]	</a:t>
            </a:r>
            <a:r>
              <a:rPr lang="zh-CN" altLang="en-US" dirty="0"/>
              <a:t>选择需要操作的硬盘</a:t>
            </a:r>
            <a:endParaRPr lang="zh-CN" altLang="en-US" dirty="0"/>
          </a:p>
          <a:p>
            <a:r>
              <a:rPr lang="en-US" altLang="zh-CN" dirty="0" err="1"/>
              <a:t>disk_set</a:t>
            </a:r>
            <a:r>
              <a:rPr lang="en-US" altLang="zh-CN" dirty="0"/>
              <a:t> [flag state]	</a:t>
            </a:r>
            <a:r>
              <a:rPr lang="zh-CN" altLang="en-US" dirty="0"/>
              <a:t>设置硬盘的标记</a:t>
            </a:r>
            <a:endParaRPr lang="zh-CN" altLang="en-US" dirty="0"/>
          </a:p>
          <a:p>
            <a:r>
              <a:rPr lang="en-US" altLang="zh-CN" dirty="0" err="1"/>
              <a:t>disk_toggle</a:t>
            </a:r>
            <a:r>
              <a:rPr lang="en-US" altLang="zh-CN" dirty="0"/>
              <a:t> [flag]	</a:t>
            </a:r>
            <a:r>
              <a:rPr lang="zh-CN" altLang="en-US" dirty="0"/>
              <a:t>切换硬盘的标记</a:t>
            </a:r>
            <a:endParaRPr lang="zh-CN" altLang="en-US" dirty="0"/>
          </a:p>
          <a:p>
            <a:r>
              <a:rPr lang="en-US" altLang="zh-CN" dirty="0"/>
              <a:t>set [</a:t>
            </a:r>
            <a:r>
              <a:rPr lang="en-US" altLang="zh-CN" dirty="0" err="1"/>
              <a:t>partion</a:t>
            </a:r>
            <a:r>
              <a:rPr lang="en-US" altLang="zh-CN" dirty="0"/>
              <a:t> flag state]	</a:t>
            </a:r>
            <a:r>
              <a:rPr lang="zh-CN" altLang="en-US" dirty="0"/>
              <a:t>设置分区的标志</a:t>
            </a:r>
            <a:endParaRPr lang="zh-CN" altLang="en-US" dirty="0"/>
          </a:p>
          <a:p>
            <a:r>
              <a:rPr lang="en-US" altLang="zh-CN" dirty="0"/>
              <a:t>toggle [partition flag]	</a:t>
            </a:r>
            <a:r>
              <a:rPr lang="zh-CN" altLang="en-US" dirty="0"/>
              <a:t>切换分区的标记</a:t>
            </a:r>
            <a:endParaRPr lang="zh-CN" altLang="en-US" dirty="0"/>
          </a:p>
          <a:p>
            <a:r>
              <a:rPr lang="en-US" altLang="zh-CN" dirty="0"/>
              <a:t>unit [unit]	</a:t>
            </a:r>
            <a:r>
              <a:rPr lang="zh-CN" altLang="en-US" dirty="0"/>
              <a:t>设置默认的硬盘容量单位</a:t>
            </a:r>
            <a:endParaRPr lang="zh-CN" altLang="en-US" dirty="0"/>
          </a:p>
          <a:p>
            <a:r>
              <a:rPr lang="en-US" altLang="zh-CN" dirty="0"/>
              <a:t>version	</a:t>
            </a:r>
            <a:r>
              <a:rPr lang="zh-CN" altLang="en-US" dirty="0"/>
              <a:t>显示</a:t>
            </a:r>
            <a:r>
              <a:rPr lang="en-US" altLang="zh-CN" dirty="0"/>
              <a:t>parted</a:t>
            </a:r>
            <a:r>
              <a:rPr lang="zh-CN" altLang="en-US" dirty="0"/>
              <a:t>的版本信息</a:t>
            </a:r>
            <a:endParaRPr lang="zh-CN" altLang="en-US" dirty="0"/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4.3.3 </a:t>
            </a:r>
            <a:r>
              <a:rPr lang="zh-CN" altLang="zh-CN" dirty="0"/>
              <a:t>逻辑卷的</a:t>
            </a:r>
            <a:r>
              <a:rPr lang="zh-CN" altLang="zh-CN" dirty="0" smtClean="0"/>
              <a:t>管理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altLang="zh-CN" dirty="0"/>
              <a:t>1.</a:t>
            </a:r>
            <a:r>
              <a:rPr lang="zh-CN" altLang="zh-CN" dirty="0"/>
              <a:t>基本概念</a:t>
            </a:r>
            <a:endParaRPr lang="zh-CN" altLang="zh-CN" dirty="0"/>
          </a:p>
          <a:p>
            <a:r>
              <a:rPr lang="zh-CN" altLang="zh-CN" dirty="0"/>
              <a:t>（</a:t>
            </a:r>
            <a:r>
              <a:rPr lang="en-US" altLang="zh-CN" dirty="0"/>
              <a:t>1</a:t>
            </a:r>
            <a:r>
              <a:rPr lang="zh-CN" altLang="zh-CN" dirty="0"/>
              <a:t>）</a:t>
            </a:r>
            <a:r>
              <a:rPr lang="en-US" altLang="zh-CN" dirty="0"/>
              <a:t>LVM</a:t>
            </a:r>
            <a:r>
              <a:rPr lang="zh-CN" altLang="zh-CN" dirty="0"/>
              <a:t>（</a:t>
            </a:r>
            <a:r>
              <a:rPr lang="en-US" altLang="zh-CN" dirty="0"/>
              <a:t>Logical Volume Manager</a:t>
            </a:r>
            <a:r>
              <a:rPr lang="zh-CN" altLang="zh-CN" dirty="0"/>
              <a:t>，逻辑卷管理器</a:t>
            </a:r>
            <a:r>
              <a:rPr lang="en-US" altLang="zh-CN" dirty="0"/>
              <a:t>)</a:t>
            </a:r>
            <a:r>
              <a:rPr lang="zh-CN" altLang="zh-CN" dirty="0"/>
              <a:t>：它是</a:t>
            </a:r>
            <a:r>
              <a:rPr lang="en-US" altLang="zh-CN" dirty="0"/>
              <a:t>Linux</a:t>
            </a:r>
            <a:r>
              <a:rPr lang="zh-CN" altLang="zh-CN" dirty="0"/>
              <a:t>环境下对磁盘分区进行管理的一种机制，</a:t>
            </a:r>
            <a:r>
              <a:rPr lang="en-US" altLang="zh-CN" dirty="0"/>
              <a:t>LVM</a:t>
            </a:r>
            <a:r>
              <a:rPr lang="zh-CN" altLang="zh-CN" dirty="0"/>
              <a:t>是建立在硬盘和分区之上的一个逻辑层，来提高磁盘分区管理的灵活性。</a:t>
            </a:r>
            <a:r>
              <a:rPr lang="en-US" altLang="zh-CN" dirty="0"/>
              <a:t>LVM</a:t>
            </a:r>
            <a:r>
              <a:rPr lang="zh-CN" altLang="zh-CN" dirty="0"/>
              <a:t>就是通过将底层的一个或多个硬盘分区抽象的封装起来，然后以逻辑卷的方式呈现给上层应用。当硬盘的空间不够使用的时候，可以继续将其它的硬盘的分区加入其中，这样可以实现磁盘空间的动态管理，相对于普通的磁盘分区有很大的灵活性。</a:t>
            </a:r>
            <a:endParaRPr lang="zh-CN" altLang="zh-CN" dirty="0"/>
          </a:p>
          <a:p>
            <a:r>
              <a:rPr lang="zh-CN" altLang="zh-CN" dirty="0"/>
              <a:t>（</a:t>
            </a:r>
            <a:r>
              <a:rPr lang="en-US" altLang="zh-CN" dirty="0"/>
              <a:t>2</a:t>
            </a:r>
            <a:r>
              <a:rPr lang="zh-CN" altLang="zh-CN" dirty="0"/>
              <a:t>）</a:t>
            </a:r>
            <a:r>
              <a:rPr lang="en-US" altLang="zh-CN" dirty="0"/>
              <a:t>PV</a:t>
            </a:r>
            <a:r>
              <a:rPr lang="zh-CN" altLang="zh-CN" dirty="0"/>
              <a:t>（</a:t>
            </a:r>
            <a:r>
              <a:rPr lang="en-US" altLang="zh-CN" dirty="0"/>
              <a:t>physical volume</a:t>
            </a:r>
            <a:r>
              <a:rPr lang="zh-CN" altLang="zh-CN" dirty="0"/>
              <a:t>，物理卷）：物理卷在逻辑卷管理中处于最底层，它可以是实际物理硬盘上的分区，也可以是整个物理硬盘，也可以是</a:t>
            </a:r>
            <a:r>
              <a:rPr lang="en-US" altLang="zh-CN" dirty="0"/>
              <a:t>raid</a:t>
            </a:r>
            <a:r>
              <a:rPr lang="zh-CN" altLang="zh-CN" dirty="0"/>
              <a:t>设备</a:t>
            </a:r>
            <a:r>
              <a:rPr lang="en-US" altLang="zh-CN" dirty="0"/>
              <a:t>,</a:t>
            </a:r>
            <a:r>
              <a:rPr lang="zh-CN" altLang="zh-CN" dirty="0"/>
              <a:t>是</a:t>
            </a:r>
            <a:r>
              <a:rPr lang="en-US" altLang="zh-CN" dirty="0"/>
              <a:t>LVM</a:t>
            </a:r>
            <a:r>
              <a:rPr lang="zh-CN" altLang="zh-CN" dirty="0"/>
              <a:t>的基本存储逻辑块，但和基本的物理存储介质</a:t>
            </a:r>
            <a:r>
              <a:rPr lang="en-US" altLang="zh-CN" dirty="0"/>
              <a:t>(</a:t>
            </a:r>
            <a:r>
              <a:rPr lang="zh-CN" altLang="zh-CN" dirty="0"/>
              <a:t>如分区、磁盘等</a:t>
            </a:r>
            <a:r>
              <a:rPr lang="en-US" altLang="zh-CN" dirty="0"/>
              <a:t>)</a:t>
            </a:r>
            <a:r>
              <a:rPr lang="zh-CN" altLang="zh-CN" dirty="0"/>
              <a:t>比较，却包含有与</a:t>
            </a:r>
            <a:r>
              <a:rPr lang="en-US" altLang="zh-CN" dirty="0"/>
              <a:t>LVM</a:t>
            </a:r>
            <a:r>
              <a:rPr lang="zh-CN" altLang="zh-CN" dirty="0"/>
              <a:t>相关的管理参数。</a:t>
            </a:r>
            <a:endParaRPr lang="zh-CN" altLang="zh-CN" dirty="0"/>
          </a:p>
          <a:p>
            <a:r>
              <a:rPr lang="zh-CN" altLang="zh-CN" dirty="0"/>
              <a:t>（</a:t>
            </a:r>
            <a:r>
              <a:rPr lang="en-US" altLang="zh-CN" dirty="0"/>
              <a:t>3</a:t>
            </a:r>
            <a:r>
              <a:rPr lang="zh-CN" altLang="zh-CN" dirty="0"/>
              <a:t>）</a:t>
            </a:r>
            <a:r>
              <a:rPr lang="en-US" altLang="zh-CN" dirty="0"/>
              <a:t>VG</a:t>
            </a:r>
            <a:r>
              <a:rPr lang="zh-CN" altLang="zh-CN" dirty="0"/>
              <a:t>（</a:t>
            </a:r>
            <a:r>
              <a:rPr lang="en-US" altLang="zh-CN" dirty="0"/>
              <a:t>Volume Group</a:t>
            </a:r>
            <a:r>
              <a:rPr lang="zh-CN" altLang="zh-CN" dirty="0"/>
              <a:t>，卷组）：卷组建立在物理卷之上，一个卷组中至少要包括一个物理卷，在卷组建立之后可动态添加物理卷到卷组中。一个逻辑卷管理系统工作中可以只有一个卷组，也可以拥有多个卷组。</a:t>
            </a:r>
            <a:endParaRPr lang="zh-CN" altLang="zh-CN" dirty="0"/>
          </a:p>
          <a:p>
            <a:r>
              <a:rPr lang="zh-CN" altLang="zh-CN" dirty="0"/>
              <a:t>（</a:t>
            </a:r>
            <a:r>
              <a:rPr lang="en-US" altLang="zh-CN" dirty="0"/>
              <a:t>4</a:t>
            </a:r>
            <a:r>
              <a:rPr lang="zh-CN" altLang="zh-CN" dirty="0"/>
              <a:t>）</a:t>
            </a:r>
            <a:r>
              <a:rPr lang="en-US" altLang="zh-CN" dirty="0"/>
              <a:t>PE</a:t>
            </a:r>
            <a:r>
              <a:rPr lang="zh-CN" altLang="zh-CN" dirty="0"/>
              <a:t>（</a:t>
            </a:r>
            <a:r>
              <a:rPr lang="en-US" altLang="zh-CN" dirty="0"/>
              <a:t>Physical Extent</a:t>
            </a:r>
            <a:r>
              <a:rPr lang="zh-CN" altLang="zh-CN" dirty="0"/>
              <a:t>，物理区域）：每一个物理卷被划分为称为</a:t>
            </a:r>
            <a:r>
              <a:rPr lang="en-US" altLang="zh-CN" dirty="0"/>
              <a:t>PE</a:t>
            </a:r>
            <a:r>
              <a:rPr lang="zh-CN" altLang="zh-CN" dirty="0"/>
              <a:t>的基本单元，具有唯一编号的</a:t>
            </a:r>
            <a:r>
              <a:rPr lang="en-US" altLang="zh-CN" dirty="0"/>
              <a:t>PE</a:t>
            </a:r>
            <a:r>
              <a:rPr lang="zh-CN" altLang="zh-CN" dirty="0"/>
              <a:t>是可以被</a:t>
            </a:r>
            <a:r>
              <a:rPr lang="en-US" altLang="zh-CN" dirty="0"/>
              <a:t>LVM</a:t>
            </a:r>
            <a:r>
              <a:rPr lang="zh-CN" altLang="zh-CN" dirty="0"/>
              <a:t>寻址的最小单元。</a:t>
            </a:r>
            <a:r>
              <a:rPr lang="en-US" altLang="zh-CN" dirty="0"/>
              <a:t>PE</a:t>
            </a:r>
            <a:r>
              <a:rPr lang="zh-CN" altLang="zh-CN" dirty="0"/>
              <a:t>的大小是在</a:t>
            </a:r>
            <a:r>
              <a:rPr lang="en-US" altLang="zh-CN" dirty="0"/>
              <a:t>VG</a:t>
            </a:r>
            <a:r>
              <a:rPr lang="zh-CN" altLang="zh-CN" dirty="0"/>
              <a:t>过程中配置的，默认为</a:t>
            </a:r>
            <a:r>
              <a:rPr lang="en-US" altLang="zh-CN" dirty="0"/>
              <a:t>4MB</a:t>
            </a:r>
            <a:r>
              <a:rPr lang="zh-CN" altLang="zh-CN" dirty="0"/>
              <a:t>。</a:t>
            </a:r>
            <a:endParaRPr lang="zh-CN" altLang="zh-CN" dirty="0"/>
          </a:p>
          <a:p>
            <a:r>
              <a:rPr lang="zh-CN" altLang="zh-CN" dirty="0"/>
              <a:t>（</a:t>
            </a:r>
            <a:r>
              <a:rPr lang="en-US" altLang="zh-CN" dirty="0"/>
              <a:t>4</a:t>
            </a:r>
            <a:r>
              <a:rPr lang="zh-CN" altLang="zh-CN" dirty="0"/>
              <a:t>）</a:t>
            </a:r>
            <a:r>
              <a:rPr lang="en-US" altLang="zh-CN" dirty="0"/>
              <a:t>LV</a:t>
            </a:r>
            <a:r>
              <a:rPr lang="zh-CN" altLang="zh-CN" dirty="0"/>
              <a:t>（</a:t>
            </a:r>
            <a:r>
              <a:rPr lang="en-US" altLang="zh-CN" dirty="0"/>
              <a:t>logical volume</a:t>
            </a:r>
            <a:r>
              <a:rPr lang="zh-CN" altLang="zh-CN" dirty="0"/>
              <a:t>，逻辑卷）逻辑卷建立在卷组之上，卷组中的未分配空间可以用于建立新的逻辑卷，逻辑卷建立后可以动态地扩展和缩小空间。系统中的多个逻辑卷可以属于同一个卷组，也可以属于不同的多个卷组</a:t>
            </a:r>
            <a:r>
              <a:rPr lang="zh-CN" altLang="zh-CN" dirty="0" smtClean="0"/>
              <a:t>。</a:t>
            </a:r>
            <a:endParaRPr lang="zh-CN" altLang="zh-CN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692696"/>
            <a:ext cx="8229600" cy="5784304"/>
          </a:xfrm>
        </p:spPr>
        <p:txBody>
          <a:bodyPr>
            <a:normAutofit fontScale="92500" lnSpcReduction="10000"/>
          </a:bodyPr>
          <a:lstStyle/>
          <a:p>
            <a:r>
              <a:rPr lang="en-US" altLang="zh-CN" dirty="0"/>
              <a:t>2.</a:t>
            </a:r>
            <a:r>
              <a:rPr lang="zh-CN" altLang="zh-CN" dirty="0"/>
              <a:t>创建和管理逻辑卷</a:t>
            </a:r>
            <a:endParaRPr lang="zh-CN" altLang="zh-CN" dirty="0"/>
          </a:p>
          <a:p>
            <a:r>
              <a:rPr lang="zh-CN" altLang="zh-CN" dirty="0"/>
              <a:t>（</a:t>
            </a:r>
            <a:r>
              <a:rPr lang="en-US" altLang="zh-CN" dirty="0"/>
              <a:t>1</a:t>
            </a:r>
            <a:r>
              <a:rPr lang="zh-CN" altLang="zh-CN" dirty="0"/>
              <a:t>）规划并创建分区</a:t>
            </a:r>
            <a:endParaRPr lang="zh-CN" altLang="zh-CN" dirty="0"/>
          </a:p>
          <a:p>
            <a:r>
              <a:rPr lang="en-US" altLang="zh-CN" dirty="0"/>
              <a:t>parted –</a:t>
            </a:r>
            <a:r>
              <a:rPr lang="en-US" altLang="zh-CN" dirty="0" smtClean="0"/>
              <a:t>l</a:t>
            </a:r>
            <a:endParaRPr lang="en-US" altLang="zh-CN" dirty="0" smtClean="0"/>
          </a:p>
          <a:p>
            <a:r>
              <a:rPr lang="zh-CN" altLang="zh-CN" dirty="0"/>
              <a:t>（</a:t>
            </a:r>
            <a:r>
              <a:rPr lang="en-US" altLang="zh-CN" dirty="0"/>
              <a:t>2</a:t>
            </a:r>
            <a:r>
              <a:rPr lang="zh-CN" altLang="zh-CN" dirty="0"/>
              <a:t>）创建物理卷</a:t>
            </a:r>
            <a:r>
              <a:rPr lang="en-US" altLang="zh-CN" dirty="0"/>
              <a:t>PV</a:t>
            </a:r>
            <a:endParaRPr lang="zh-CN" altLang="zh-CN" dirty="0"/>
          </a:p>
          <a:p>
            <a:r>
              <a:rPr lang="en-US" altLang="zh-CN" dirty="0"/>
              <a:t>#</a:t>
            </a:r>
            <a:r>
              <a:rPr lang="en-US" altLang="zh-CN" dirty="0" err="1"/>
              <a:t>pvcreate</a:t>
            </a:r>
            <a:r>
              <a:rPr lang="en-US" altLang="zh-CN" dirty="0"/>
              <a:t> /</a:t>
            </a:r>
            <a:r>
              <a:rPr lang="en-US" altLang="zh-CN" dirty="0" err="1" smtClean="0"/>
              <a:t>dev</a:t>
            </a:r>
            <a:r>
              <a:rPr lang="en-US" altLang="zh-CN" dirty="0" smtClean="0"/>
              <a:t>/sdb1</a:t>
            </a:r>
            <a:endParaRPr lang="en-US" altLang="zh-CN" dirty="0" smtClean="0"/>
          </a:p>
          <a:p>
            <a:r>
              <a:rPr lang="zh-CN" altLang="zh-CN" dirty="0"/>
              <a:t>（</a:t>
            </a:r>
            <a:r>
              <a:rPr lang="en-US" altLang="zh-CN" dirty="0"/>
              <a:t>3</a:t>
            </a:r>
            <a:r>
              <a:rPr lang="zh-CN" altLang="zh-CN" dirty="0"/>
              <a:t>）创建卷组</a:t>
            </a:r>
            <a:r>
              <a:rPr lang="en-US" altLang="zh-CN" dirty="0"/>
              <a:t>VG</a:t>
            </a:r>
            <a:endParaRPr lang="zh-CN" altLang="zh-CN" dirty="0"/>
          </a:p>
          <a:p>
            <a:r>
              <a:rPr lang="en-US" altLang="zh-CN" dirty="0"/>
              <a:t>#</a:t>
            </a:r>
            <a:r>
              <a:rPr lang="en-US" altLang="zh-CN" dirty="0" err="1"/>
              <a:t>vgcreate</a:t>
            </a:r>
            <a:r>
              <a:rPr lang="en-US" altLang="zh-CN" dirty="0"/>
              <a:t> data /</a:t>
            </a:r>
            <a:r>
              <a:rPr lang="en-US" altLang="zh-CN" dirty="0" err="1"/>
              <a:t>dev</a:t>
            </a:r>
            <a:r>
              <a:rPr lang="en-US" altLang="zh-CN" dirty="0"/>
              <a:t>/sdb1 /</a:t>
            </a:r>
            <a:r>
              <a:rPr lang="en-US" altLang="zh-CN" dirty="0" err="1" smtClean="0"/>
              <a:t>dev</a:t>
            </a:r>
            <a:r>
              <a:rPr lang="en-US" altLang="zh-CN" dirty="0" smtClean="0"/>
              <a:t>/sdc1</a:t>
            </a:r>
            <a:endParaRPr lang="en-US" altLang="zh-CN" dirty="0" smtClean="0"/>
          </a:p>
          <a:p>
            <a:r>
              <a:rPr lang="zh-CN" altLang="zh-CN" dirty="0"/>
              <a:t>（</a:t>
            </a:r>
            <a:r>
              <a:rPr lang="en-US" altLang="zh-CN" dirty="0"/>
              <a:t>4</a:t>
            </a:r>
            <a:r>
              <a:rPr lang="zh-CN" altLang="zh-CN" dirty="0"/>
              <a:t>）改变卷组容量</a:t>
            </a:r>
            <a:endParaRPr lang="zh-CN" altLang="zh-CN" dirty="0"/>
          </a:p>
          <a:p>
            <a:r>
              <a:rPr lang="en-US" altLang="zh-CN" dirty="0"/>
              <a:t>#</a:t>
            </a:r>
            <a:r>
              <a:rPr lang="en-US" altLang="zh-CN" dirty="0" err="1"/>
              <a:t>vgextend</a:t>
            </a:r>
            <a:r>
              <a:rPr lang="en-US" altLang="zh-CN" dirty="0"/>
              <a:t> data /</a:t>
            </a:r>
            <a:r>
              <a:rPr lang="en-US" altLang="zh-CN" dirty="0" err="1" smtClean="0"/>
              <a:t>dev</a:t>
            </a:r>
            <a:r>
              <a:rPr lang="en-US" altLang="zh-CN" dirty="0" smtClean="0"/>
              <a:t>/sdc2</a:t>
            </a:r>
            <a:endParaRPr lang="en-US" altLang="zh-CN" dirty="0" smtClean="0"/>
          </a:p>
          <a:p>
            <a:r>
              <a:rPr lang="zh-CN" altLang="zh-CN" dirty="0"/>
              <a:t>（</a:t>
            </a:r>
            <a:r>
              <a:rPr lang="en-US" altLang="zh-CN" dirty="0"/>
              <a:t>5</a:t>
            </a:r>
            <a:r>
              <a:rPr lang="zh-CN" altLang="zh-CN" dirty="0"/>
              <a:t>）创建逻辑卷</a:t>
            </a:r>
            <a:r>
              <a:rPr lang="en-US" altLang="zh-CN" dirty="0"/>
              <a:t>LV</a:t>
            </a:r>
            <a:endParaRPr lang="zh-CN" altLang="zh-CN" dirty="0"/>
          </a:p>
          <a:p>
            <a:r>
              <a:rPr lang="en-US" altLang="zh-CN" dirty="0"/>
              <a:t>#</a:t>
            </a:r>
            <a:r>
              <a:rPr lang="en-US" altLang="zh-CN" dirty="0" err="1"/>
              <a:t>lvcreate</a:t>
            </a:r>
            <a:r>
              <a:rPr lang="en-US" altLang="zh-CN" dirty="0"/>
              <a:t> -n share -l 2000 </a:t>
            </a:r>
            <a:r>
              <a:rPr lang="en-US" altLang="zh-CN" dirty="0" smtClean="0"/>
              <a:t>data</a:t>
            </a:r>
            <a:endParaRPr lang="en-US" altLang="zh-CN" dirty="0" smtClean="0"/>
          </a:p>
          <a:p>
            <a:r>
              <a:rPr lang="en-US" altLang="zh-CN" dirty="0"/>
              <a:t>#</a:t>
            </a:r>
            <a:r>
              <a:rPr lang="en-US" altLang="zh-CN" dirty="0" err="1"/>
              <a:t>lvcreate</a:t>
            </a:r>
            <a:r>
              <a:rPr lang="en-US" altLang="zh-CN" dirty="0"/>
              <a:t> -n share -L 100M -i2 data</a:t>
            </a:r>
            <a:endParaRPr lang="zh-CN" altLang="zh-CN" dirty="0"/>
          </a:p>
          <a:p>
            <a:r>
              <a:rPr lang="en-US" altLang="zh-CN" dirty="0"/>
              <a:t>#</a:t>
            </a:r>
            <a:r>
              <a:rPr lang="en-US" altLang="zh-CN" dirty="0" err="1"/>
              <a:t>lvcreate</a:t>
            </a:r>
            <a:r>
              <a:rPr lang="en-US" altLang="zh-CN" dirty="0"/>
              <a:t> -n share -L 100M -m1 data /</a:t>
            </a:r>
            <a:r>
              <a:rPr lang="en-US" altLang="zh-CN" dirty="0" err="1"/>
              <a:t>dev</a:t>
            </a:r>
            <a:r>
              <a:rPr lang="en-US" altLang="zh-CN" dirty="0"/>
              <a:t>/sdb1 /</a:t>
            </a:r>
            <a:r>
              <a:rPr lang="en-US" altLang="zh-CN" dirty="0" err="1"/>
              <a:t>dev</a:t>
            </a:r>
            <a:r>
              <a:rPr lang="en-US" altLang="zh-CN" dirty="0"/>
              <a:t>/sdc1 /</a:t>
            </a:r>
            <a:r>
              <a:rPr lang="en-US" altLang="zh-CN" dirty="0" err="1"/>
              <a:t>dev</a:t>
            </a:r>
            <a:r>
              <a:rPr lang="en-US" altLang="zh-CN" dirty="0"/>
              <a:t>/sdc2</a:t>
            </a:r>
            <a:endParaRPr lang="zh-CN" altLang="zh-CN" dirty="0"/>
          </a:p>
          <a:p>
            <a:r>
              <a:rPr lang="en-US" altLang="zh-CN" dirty="0"/>
              <a:t>#</a:t>
            </a:r>
            <a:r>
              <a:rPr lang="en-US" altLang="zh-CN" dirty="0" err="1"/>
              <a:t>lvcreate</a:t>
            </a:r>
            <a:r>
              <a:rPr lang="en-US" altLang="zh-CN" dirty="0"/>
              <a:t> -s –n test -L 200M /</a:t>
            </a:r>
            <a:r>
              <a:rPr lang="en-US" altLang="zh-CN" dirty="0" err="1"/>
              <a:t>dev</a:t>
            </a:r>
            <a:r>
              <a:rPr lang="en-US" altLang="zh-CN" dirty="0"/>
              <a:t>/data/share</a:t>
            </a:r>
            <a:endParaRPr lang="zh-CN" altLang="zh-CN" dirty="0"/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4.3.4 </a:t>
            </a:r>
            <a:r>
              <a:rPr lang="zh-CN" altLang="zh-CN" dirty="0"/>
              <a:t>建立文件系统</a:t>
            </a:r>
            <a:endParaRPr lang="zh-CN" altLang="zh-CN" dirty="0"/>
          </a:p>
          <a:p>
            <a:r>
              <a:rPr lang="zh-CN" altLang="zh-CN" dirty="0"/>
              <a:t>使用格式：</a:t>
            </a:r>
            <a:r>
              <a:rPr lang="en-US" altLang="zh-CN" dirty="0" err="1"/>
              <a:t>mkfs</a:t>
            </a:r>
            <a:r>
              <a:rPr lang="en-US" altLang="zh-CN" dirty="0"/>
              <a:t> [-</a:t>
            </a:r>
            <a:r>
              <a:rPr lang="en-US" altLang="zh-CN" dirty="0" err="1"/>
              <a:t>Vcv</a:t>
            </a:r>
            <a:r>
              <a:rPr lang="en-US" altLang="zh-CN" dirty="0"/>
              <a:t>] [-t </a:t>
            </a:r>
            <a:r>
              <a:rPr lang="en-US" altLang="zh-CN" dirty="0" err="1"/>
              <a:t>fstype</a:t>
            </a:r>
            <a:r>
              <a:rPr lang="en-US" altLang="zh-CN" dirty="0"/>
              <a:t>] [</a:t>
            </a:r>
            <a:r>
              <a:rPr lang="en-US" altLang="zh-CN" dirty="0" err="1"/>
              <a:t>fs</a:t>
            </a:r>
            <a:r>
              <a:rPr lang="en-US" altLang="zh-CN" dirty="0"/>
              <a:t>-options] </a:t>
            </a:r>
            <a:r>
              <a:rPr lang="en-US" altLang="zh-CN" dirty="0" err="1"/>
              <a:t>filesys</a:t>
            </a:r>
            <a:r>
              <a:rPr lang="en-US" altLang="zh-CN" dirty="0"/>
              <a:t> [blocks</a:t>
            </a:r>
            <a:r>
              <a:rPr lang="en-US" altLang="zh-CN" dirty="0" smtClean="0"/>
              <a:t>]</a:t>
            </a:r>
            <a:endParaRPr lang="en-US" altLang="zh-CN" dirty="0" smtClean="0"/>
          </a:p>
          <a:p>
            <a:r>
              <a:rPr lang="zh-CN" altLang="fr-FR" dirty="0"/>
              <a:t>例如：</a:t>
            </a:r>
            <a:endParaRPr lang="zh-CN" altLang="fr-FR" dirty="0"/>
          </a:p>
          <a:p>
            <a:r>
              <a:rPr lang="fr-FR" altLang="zh-CN" dirty="0"/>
              <a:t>#mkfs -v -t ext4 /dev/sdb3 </a:t>
            </a:r>
            <a:endParaRPr lang="fr-FR" altLang="zh-CN" dirty="0"/>
          </a:p>
          <a:p>
            <a:endParaRPr lang="zh-CN" altLang="zh-CN" dirty="0"/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620688"/>
            <a:ext cx="8229600" cy="5505475"/>
          </a:xfrm>
        </p:spPr>
        <p:txBody>
          <a:bodyPr>
            <a:normAutofit/>
          </a:bodyPr>
          <a:lstStyle/>
          <a:p>
            <a:r>
              <a:rPr lang="en-US" altLang="zh-CN" dirty="0"/>
              <a:t>4.3.5 </a:t>
            </a:r>
            <a:r>
              <a:rPr lang="zh-CN" altLang="zh-CN" dirty="0"/>
              <a:t>文件系统的挂载与卸载</a:t>
            </a:r>
            <a:endParaRPr lang="zh-CN" altLang="zh-CN" dirty="0"/>
          </a:p>
          <a:p>
            <a:r>
              <a:rPr lang="zh-CN" altLang="zh-CN" dirty="0"/>
              <a:t>挂载文件系统的命令格式：</a:t>
            </a:r>
            <a:r>
              <a:rPr lang="en-US" altLang="zh-CN" dirty="0"/>
              <a:t>mount [</a:t>
            </a:r>
            <a:r>
              <a:rPr lang="zh-CN" altLang="zh-CN" dirty="0"/>
              <a:t>选项</a:t>
            </a:r>
            <a:r>
              <a:rPr lang="en-US" altLang="zh-CN" dirty="0"/>
              <a:t>] </a:t>
            </a:r>
            <a:r>
              <a:rPr lang="zh-CN" altLang="zh-CN" dirty="0"/>
              <a:t>设备 目录</a:t>
            </a:r>
            <a:endParaRPr lang="zh-CN" altLang="zh-CN" dirty="0"/>
          </a:p>
          <a:p>
            <a:r>
              <a:rPr lang="zh-CN" altLang="zh-CN" dirty="0"/>
              <a:t>查看本机的挂载情况的命令格式：</a:t>
            </a:r>
            <a:r>
              <a:rPr lang="en-US" altLang="zh-CN" dirty="0"/>
              <a:t>mount [</a:t>
            </a:r>
            <a:r>
              <a:rPr lang="zh-CN" altLang="zh-CN" dirty="0"/>
              <a:t>选项</a:t>
            </a:r>
            <a:r>
              <a:rPr lang="en-US" altLang="zh-CN" dirty="0"/>
              <a:t>]</a:t>
            </a:r>
            <a:endParaRPr lang="zh-CN" altLang="zh-CN" dirty="0"/>
          </a:p>
          <a:p>
            <a:r>
              <a:rPr lang="zh-CN" altLang="zh-CN" dirty="0"/>
              <a:t>（</a:t>
            </a:r>
            <a:r>
              <a:rPr lang="en-US" altLang="zh-CN" dirty="0"/>
              <a:t>1</a:t>
            </a:r>
            <a:r>
              <a:rPr lang="zh-CN" altLang="zh-CN" dirty="0"/>
              <a:t>）对光驱和软驱的挂载</a:t>
            </a:r>
            <a:endParaRPr lang="zh-CN" altLang="zh-CN" dirty="0"/>
          </a:p>
          <a:p>
            <a:r>
              <a:rPr lang="en-US" altLang="zh-CN" dirty="0"/>
              <a:t>#mount /</a:t>
            </a:r>
            <a:r>
              <a:rPr lang="en-US" altLang="zh-CN" dirty="0" err="1"/>
              <a:t>dev</a:t>
            </a:r>
            <a:r>
              <a:rPr lang="en-US" altLang="zh-CN" dirty="0"/>
              <a:t>/</a:t>
            </a:r>
            <a:r>
              <a:rPr lang="en-US" altLang="zh-CN" dirty="0" err="1"/>
              <a:t>cdrom</a:t>
            </a:r>
            <a:endParaRPr lang="zh-CN" altLang="zh-CN" dirty="0"/>
          </a:p>
          <a:p>
            <a:r>
              <a:rPr lang="en-US" altLang="zh-CN" dirty="0"/>
              <a:t>#mount /</a:t>
            </a:r>
            <a:r>
              <a:rPr lang="en-US" altLang="zh-CN" dirty="0" err="1"/>
              <a:t>dev</a:t>
            </a:r>
            <a:r>
              <a:rPr lang="en-US" altLang="zh-CN" dirty="0"/>
              <a:t>/fd0</a:t>
            </a:r>
            <a:endParaRPr lang="zh-CN" altLang="zh-CN" dirty="0"/>
          </a:p>
          <a:p>
            <a:r>
              <a:rPr lang="zh-CN" altLang="zh-CN" dirty="0"/>
              <a:t>（</a:t>
            </a:r>
            <a:r>
              <a:rPr lang="en-US" altLang="zh-CN" dirty="0"/>
              <a:t>2</a:t>
            </a:r>
            <a:r>
              <a:rPr lang="zh-CN" altLang="zh-CN" dirty="0"/>
              <a:t>）挂载硬盘和移动硬盘的文件系统</a:t>
            </a:r>
            <a:endParaRPr lang="zh-CN" altLang="zh-CN" dirty="0"/>
          </a:p>
          <a:p>
            <a:r>
              <a:rPr lang="en-US" altLang="zh-CN" dirty="0"/>
              <a:t>#mount /</a:t>
            </a:r>
            <a:r>
              <a:rPr lang="en-US" altLang="zh-CN" dirty="0" err="1"/>
              <a:t>dev</a:t>
            </a:r>
            <a:r>
              <a:rPr lang="en-US" altLang="zh-CN" dirty="0"/>
              <a:t>/sda5 /</a:t>
            </a:r>
            <a:r>
              <a:rPr lang="en-US" altLang="zh-CN" dirty="0" err="1"/>
              <a:t>mnt</a:t>
            </a:r>
            <a:r>
              <a:rPr lang="en-US" altLang="zh-CN" dirty="0"/>
              <a:t>/sda5 </a:t>
            </a:r>
            <a:endParaRPr lang="en-US" altLang="zh-CN" dirty="0" smtClean="0"/>
          </a:p>
          <a:p>
            <a:r>
              <a:rPr lang="zh-CN" altLang="zh-CN" dirty="0"/>
              <a:t>（</a:t>
            </a:r>
            <a:r>
              <a:rPr lang="en-US" altLang="zh-CN" dirty="0"/>
              <a:t>3</a:t>
            </a:r>
            <a:r>
              <a:rPr lang="zh-CN" altLang="zh-CN" dirty="0"/>
              <a:t>）卸载文件系统</a:t>
            </a:r>
            <a:r>
              <a:rPr lang="en-US" altLang="zh-CN" dirty="0" err="1"/>
              <a:t>umount</a:t>
            </a:r>
            <a:endParaRPr lang="zh-CN" altLang="zh-CN" dirty="0"/>
          </a:p>
          <a:p>
            <a:r>
              <a:rPr lang="zh-CN" altLang="zh-CN" dirty="0"/>
              <a:t>命令用法：</a:t>
            </a:r>
            <a:r>
              <a:rPr lang="en-US" altLang="zh-CN" dirty="0" err="1"/>
              <a:t>umount</a:t>
            </a:r>
            <a:r>
              <a:rPr lang="en-US" altLang="zh-CN" dirty="0"/>
              <a:t> [</a:t>
            </a:r>
            <a:r>
              <a:rPr lang="zh-CN" altLang="zh-CN" dirty="0"/>
              <a:t>选项</a:t>
            </a:r>
            <a:r>
              <a:rPr lang="en-US" altLang="zh-CN" dirty="0"/>
              <a:t>] </a:t>
            </a:r>
            <a:r>
              <a:rPr lang="zh-CN" altLang="zh-CN" dirty="0"/>
              <a:t>设备或挂载目录</a:t>
            </a:r>
            <a:endParaRPr lang="zh-CN" altLang="zh-CN" dirty="0"/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548680"/>
            <a:ext cx="8229600" cy="5577483"/>
          </a:xfrm>
        </p:spPr>
        <p:txBody>
          <a:bodyPr>
            <a:normAutofit fontScale="77500" lnSpcReduction="20000"/>
          </a:bodyPr>
          <a:lstStyle/>
          <a:p>
            <a:r>
              <a:rPr lang="en-US" altLang="zh-CN" dirty="0" smtClean="0"/>
              <a:t>4.3.6 </a:t>
            </a:r>
            <a:r>
              <a:rPr lang="zh-CN" altLang="zh-CN" dirty="0"/>
              <a:t>磁盘配额管理</a:t>
            </a:r>
            <a:endParaRPr lang="zh-CN" altLang="zh-CN" dirty="0"/>
          </a:p>
          <a:p>
            <a:r>
              <a:rPr lang="zh-CN" altLang="zh-CN" dirty="0"/>
              <a:t>（</a:t>
            </a:r>
            <a:r>
              <a:rPr lang="en-US" altLang="zh-CN" dirty="0"/>
              <a:t>1</a:t>
            </a:r>
            <a:r>
              <a:rPr lang="zh-CN" altLang="zh-CN" dirty="0"/>
              <a:t>）启用磁盘配额</a:t>
            </a:r>
            <a:endParaRPr lang="zh-CN" altLang="zh-CN" dirty="0"/>
          </a:p>
          <a:p>
            <a:r>
              <a:rPr lang="en-US" altLang="zh-CN" dirty="0"/>
              <a:t>#vi /</a:t>
            </a:r>
            <a:r>
              <a:rPr lang="en-US" altLang="zh-CN" dirty="0" err="1" smtClean="0"/>
              <a:t>etc</a:t>
            </a:r>
            <a:r>
              <a:rPr lang="en-US" altLang="zh-CN" dirty="0" smtClean="0"/>
              <a:t>/</a:t>
            </a:r>
            <a:r>
              <a:rPr lang="en-US" altLang="zh-CN" dirty="0" err="1" smtClean="0"/>
              <a:t>fstab</a:t>
            </a:r>
            <a:endParaRPr lang="en-US" altLang="zh-CN" dirty="0" smtClean="0"/>
          </a:p>
          <a:p>
            <a:r>
              <a:rPr lang="zh-CN" altLang="zh-CN" dirty="0"/>
              <a:t>（</a:t>
            </a:r>
            <a:r>
              <a:rPr lang="en-US" altLang="zh-CN" dirty="0"/>
              <a:t>2</a:t>
            </a:r>
            <a:r>
              <a:rPr lang="zh-CN" altLang="zh-CN" dirty="0"/>
              <a:t>）生成磁盘配额文件</a:t>
            </a:r>
            <a:endParaRPr lang="zh-CN" altLang="zh-CN" dirty="0"/>
          </a:p>
          <a:p>
            <a:r>
              <a:rPr lang="en-US" altLang="zh-CN" dirty="0"/>
              <a:t>#</a:t>
            </a:r>
            <a:r>
              <a:rPr lang="en-US" altLang="zh-CN" dirty="0" err="1"/>
              <a:t>quotacheck</a:t>
            </a:r>
            <a:r>
              <a:rPr lang="en-US" altLang="zh-CN" dirty="0"/>
              <a:t> -</a:t>
            </a:r>
            <a:r>
              <a:rPr lang="en-US" altLang="zh-CN" dirty="0" err="1"/>
              <a:t>cvug</a:t>
            </a:r>
            <a:r>
              <a:rPr lang="en-US" altLang="zh-CN" dirty="0"/>
              <a:t> /</a:t>
            </a:r>
            <a:r>
              <a:rPr lang="en-US" altLang="zh-CN" dirty="0" err="1"/>
              <a:t>dev</a:t>
            </a:r>
            <a:r>
              <a:rPr lang="en-US" altLang="zh-CN" dirty="0"/>
              <a:t>/sdb1</a:t>
            </a:r>
            <a:endParaRPr lang="zh-CN" altLang="zh-CN" dirty="0"/>
          </a:p>
          <a:p>
            <a:r>
              <a:rPr lang="zh-CN" altLang="zh-CN" dirty="0"/>
              <a:t>（</a:t>
            </a:r>
            <a:r>
              <a:rPr lang="en-US" altLang="zh-CN" dirty="0"/>
              <a:t>3</a:t>
            </a:r>
            <a:r>
              <a:rPr lang="zh-CN" altLang="zh-CN" dirty="0"/>
              <a:t>）创建配额用户和组</a:t>
            </a:r>
            <a:endParaRPr lang="zh-CN" altLang="zh-CN" dirty="0"/>
          </a:p>
          <a:p>
            <a:r>
              <a:rPr lang="en-US" altLang="zh-CN" dirty="0"/>
              <a:t>#</a:t>
            </a:r>
            <a:r>
              <a:rPr lang="en-US" altLang="zh-CN" dirty="0" err="1"/>
              <a:t>useradd</a:t>
            </a:r>
            <a:r>
              <a:rPr lang="en-US" altLang="zh-CN" dirty="0"/>
              <a:t> </a:t>
            </a:r>
            <a:r>
              <a:rPr lang="en-US" altLang="zh-CN" dirty="0" err="1"/>
              <a:t>zhaoy</a:t>
            </a:r>
            <a:r>
              <a:rPr lang="en-US" altLang="zh-CN" dirty="0"/>
              <a:t>             </a:t>
            </a:r>
            <a:endParaRPr lang="zh-CN" altLang="zh-CN" dirty="0"/>
          </a:p>
          <a:p>
            <a:r>
              <a:rPr lang="en-US" altLang="zh-CN" dirty="0"/>
              <a:t>#</a:t>
            </a:r>
            <a:r>
              <a:rPr lang="en-US" altLang="zh-CN" dirty="0" err="1"/>
              <a:t>passwd</a:t>
            </a:r>
            <a:r>
              <a:rPr lang="en-US" altLang="zh-CN" dirty="0"/>
              <a:t> </a:t>
            </a:r>
            <a:r>
              <a:rPr lang="en-US" altLang="zh-CN" dirty="0" err="1" smtClean="0"/>
              <a:t>zhaoy</a:t>
            </a:r>
            <a:endParaRPr lang="en-US" altLang="zh-CN" dirty="0" smtClean="0"/>
          </a:p>
          <a:p>
            <a:r>
              <a:rPr lang="zh-CN" altLang="zh-CN" dirty="0"/>
              <a:t>（</a:t>
            </a:r>
            <a:r>
              <a:rPr lang="en-US" altLang="zh-CN" dirty="0"/>
              <a:t>4</a:t>
            </a:r>
            <a:r>
              <a:rPr lang="zh-CN" altLang="zh-CN" dirty="0"/>
              <a:t>）设置配额</a:t>
            </a:r>
            <a:endParaRPr lang="zh-CN" altLang="zh-CN" dirty="0"/>
          </a:p>
          <a:p>
            <a:r>
              <a:rPr lang="en-US" altLang="zh-CN" dirty="0"/>
              <a:t>#</a:t>
            </a:r>
            <a:r>
              <a:rPr lang="en-US" altLang="zh-CN" dirty="0" err="1"/>
              <a:t>edquota</a:t>
            </a:r>
            <a:r>
              <a:rPr lang="en-US" altLang="zh-CN" dirty="0"/>
              <a:t> -u </a:t>
            </a:r>
            <a:r>
              <a:rPr lang="en-US" altLang="zh-CN" dirty="0" err="1" smtClean="0"/>
              <a:t>zhaoy</a:t>
            </a:r>
            <a:endParaRPr lang="en-US" altLang="zh-CN" dirty="0" smtClean="0"/>
          </a:p>
          <a:p>
            <a:r>
              <a:rPr lang="zh-CN" altLang="zh-CN" dirty="0"/>
              <a:t>（</a:t>
            </a:r>
            <a:r>
              <a:rPr lang="en-US" altLang="zh-CN" dirty="0"/>
              <a:t>5</a:t>
            </a:r>
            <a:r>
              <a:rPr lang="zh-CN" altLang="zh-CN" dirty="0"/>
              <a:t>）启用配额</a:t>
            </a:r>
            <a:endParaRPr lang="zh-CN" altLang="zh-CN" dirty="0"/>
          </a:p>
          <a:p>
            <a:r>
              <a:rPr lang="en-US" altLang="zh-CN" dirty="0"/>
              <a:t>#</a:t>
            </a:r>
            <a:r>
              <a:rPr lang="en-US" altLang="zh-CN" dirty="0" err="1"/>
              <a:t>quotaon</a:t>
            </a:r>
            <a:r>
              <a:rPr lang="en-US" altLang="zh-CN" dirty="0"/>
              <a:t> -</a:t>
            </a:r>
            <a:r>
              <a:rPr lang="en-US" altLang="zh-CN" dirty="0" err="1"/>
              <a:t>ugv</a:t>
            </a:r>
            <a:r>
              <a:rPr lang="en-US" altLang="zh-CN" dirty="0"/>
              <a:t> /</a:t>
            </a:r>
            <a:r>
              <a:rPr lang="en-US" altLang="zh-CN" dirty="0" err="1"/>
              <a:t>mnt</a:t>
            </a:r>
            <a:endParaRPr lang="zh-CN" altLang="zh-CN" dirty="0"/>
          </a:p>
          <a:p>
            <a:r>
              <a:rPr lang="zh-CN" altLang="zh-CN" dirty="0"/>
              <a:t>（</a:t>
            </a:r>
            <a:r>
              <a:rPr lang="en-US" altLang="zh-CN" dirty="0"/>
              <a:t>6</a:t>
            </a:r>
            <a:r>
              <a:rPr lang="zh-CN" altLang="zh-CN" dirty="0"/>
              <a:t>）查看配额</a:t>
            </a:r>
            <a:endParaRPr lang="zh-CN" altLang="zh-CN" dirty="0"/>
          </a:p>
          <a:p>
            <a:r>
              <a:rPr lang="en-US" altLang="zh-CN" dirty="0"/>
              <a:t>#</a:t>
            </a:r>
            <a:r>
              <a:rPr lang="en-US" altLang="zh-CN" dirty="0" err="1"/>
              <a:t>repquota</a:t>
            </a:r>
            <a:r>
              <a:rPr lang="en-US" altLang="zh-CN" dirty="0"/>
              <a:t> –</a:t>
            </a:r>
            <a:r>
              <a:rPr lang="en-US" altLang="zh-CN" dirty="0" err="1"/>
              <a:t>vug</a:t>
            </a:r>
            <a:r>
              <a:rPr lang="en-US" altLang="zh-CN" dirty="0"/>
              <a:t> /</a:t>
            </a:r>
            <a:r>
              <a:rPr lang="en-US" altLang="zh-CN" dirty="0" err="1" smtClean="0"/>
              <a:t>mnt</a:t>
            </a:r>
            <a:endParaRPr lang="en-US" altLang="zh-CN" dirty="0" smtClean="0"/>
          </a:p>
          <a:p>
            <a:r>
              <a:rPr lang="zh-CN" altLang="zh-CN" dirty="0"/>
              <a:t>（</a:t>
            </a:r>
            <a:r>
              <a:rPr lang="en-US" altLang="zh-CN" dirty="0"/>
              <a:t>7</a:t>
            </a:r>
            <a:r>
              <a:rPr lang="zh-CN" altLang="zh-CN" dirty="0"/>
              <a:t>）测试配额</a:t>
            </a:r>
            <a:endParaRPr lang="zh-CN" altLang="zh-CN" dirty="0"/>
          </a:p>
          <a:p>
            <a:r>
              <a:rPr lang="en-US" altLang="zh-CN" dirty="0"/>
              <a:t>#</a:t>
            </a:r>
            <a:r>
              <a:rPr lang="en-US" altLang="zh-CN" dirty="0" err="1"/>
              <a:t>chmod</a:t>
            </a:r>
            <a:r>
              <a:rPr lang="en-US" altLang="zh-CN" dirty="0"/>
              <a:t> 777 /</a:t>
            </a:r>
            <a:r>
              <a:rPr lang="en-US" altLang="zh-CN" dirty="0" err="1"/>
              <a:t>mnt</a:t>
            </a:r>
            <a:r>
              <a:rPr lang="en-US" altLang="zh-CN" dirty="0"/>
              <a:t>                                //</a:t>
            </a:r>
            <a:r>
              <a:rPr lang="zh-CN" altLang="zh-CN" dirty="0"/>
              <a:t>修改</a:t>
            </a:r>
            <a:r>
              <a:rPr lang="en-US" altLang="zh-CN" dirty="0"/>
              <a:t>/</a:t>
            </a:r>
            <a:r>
              <a:rPr lang="en-US" altLang="zh-CN" dirty="0" err="1"/>
              <a:t>mnt</a:t>
            </a:r>
            <a:r>
              <a:rPr lang="zh-CN" altLang="zh-CN" dirty="0"/>
              <a:t>权限</a:t>
            </a:r>
            <a:endParaRPr lang="zh-CN" altLang="zh-CN" dirty="0"/>
          </a:p>
          <a:p>
            <a:r>
              <a:rPr lang="en-US" altLang="zh-CN" dirty="0"/>
              <a:t>#</a:t>
            </a:r>
            <a:r>
              <a:rPr lang="en-US" altLang="zh-CN" dirty="0" err="1"/>
              <a:t>su</a:t>
            </a:r>
            <a:r>
              <a:rPr lang="en-US" altLang="zh-CN" dirty="0"/>
              <a:t> </a:t>
            </a:r>
            <a:r>
              <a:rPr lang="en-US" altLang="zh-CN" dirty="0" err="1"/>
              <a:t>zhaoy</a:t>
            </a:r>
            <a:r>
              <a:rPr lang="en-US" altLang="zh-CN" dirty="0"/>
              <a:t>                                      //</a:t>
            </a:r>
            <a:r>
              <a:rPr lang="zh-CN" altLang="zh-CN" dirty="0"/>
              <a:t>切换到</a:t>
            </a:r>
            <a:r>
              <a:rPr lang="en-US" altLang="zh-CN" dirty="0" err="1"/>
              <a:t>zhaoy</a:t>
            </a:r>
            <a:r>
              <a:rPr lang="zh-CN" altLang="zh-CN" dirty="0"/>
              <a:t>用户</a:t>
            </a:r>
            <a:endParaRPr lang="zh-CN" altLang="zh-CN" dirty="0"/>
          </a:p>
          <a:p>
            <a:r>
              <a:rPr lang="en-US" altLang="zh-CN" dirty="0"/>
              <a:t>$cd /</a:t>
            </a:r>
            <a:r>
              <a:rPr lang="en-US" altLang="zh-CN" dirty="0" err="1"/>
              <a:t>mnt</a:t>
            </a:r>
            <a:endParaRPr lang="zh-CN" altLang="zh-CN" dirty="0"/>
          </a:p>
          <a:p>
            <a:r>
              <a:rPr lang="en-US" altLang="zh-CN" dirty="0"/>
              <a:t>$ </a:t>
            </a:r>
            <a:r>
              <a:rPr lang="en-US" altLang="zh-CN" dirty="0" err="1"/>
              <a:t>dd</a:t>
            </a:r>
            <a:r>
              <a:rPr lang="en-US" altLang="zh-CN" dirty="0"/>
              <a:t> if=/</a:t>
            </a:r>
            <a:r>
              <a:rPr lang="en-US" altLang="zh-CN" dirty="0" err="1"/>
              <a:t>dev</a:t>
            </a:r>
            <a:r>
              <a:rPr lang="en-US" altLang="zh-CN" dirty="0"/>
              <a:t>/zero of=</a:t>
            </a:r>
            <a:r>
              <a:rPr lang="en-US" altLang="zh-CN" dirty="0" err="1"/>
              <a:t>bigfile</a:t>
            </a:r>
            <a:r>
              <a:rPr lang="en-US" altLang="zh-CN" dirty="0"/>
              <a:t> </a:t>
            </a:r>
            <a:r>
              <a:rPr lang="en-US" altLang="zh-CN" dirty="0" err="1"/>
              <a:t>bs</a:t>
            </a:r>
            <a:r>
              <a:rPr lang="en-US" altLang="zh-CN" dirty="0"/>
              <a:t>=1M count=700</a:t>
            </a:r>
            <a:endParaRPr lang="zh-CN" altLang="en-US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4.4 </a:t>
            </a:r>
            <a:r>
              <a:rPr lang="zh-CN" altLang="zh-CN" dirty="0"/>
              <a:t>文件管理</a:t>
            </a:r>
            <a:r>
              <a:rPr lang="zh-CN" altLang="zh-CN" dirty="0" smtClean="0"/>
              <a:t>命令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4785395"/>
          </a:xfrm>
        </p:spPr>
        <p:txBody>
          <a:bodyPr/>
          <a:lstStyle/>
          <a:p>
            <a:r>
              <a:rPr lang="en-US" altLang="zh-CN" dirty="0"/>
              <a:t>4.4.1 </a:t>
            </a:r>
            <a:r>
              <a:rPr lang="zh-CN" altLang="zh-CN" dirty="0"/>
              <a:t>链接文件</a:t>
            </a:r>
            <a:endParaRPr lang="zh-CN" altLang="zh-CN" dirty="0"/>
          </a:p>
          <a:p>
            <a:r>
              <a:rPr lang="en-US" altLang="zh-CN" dirty="0" err="1"/>
              <a:t>ln</a:t>
            </a:r>
            <a:r>
              <a:rPr lang="zh-CN" altLang="zh-CN" dirty="0"/>
              <a:t>命令可以用于创建文件的链接文件</a:t>
            </a:r>
            <a:r>
              <a:rPr lang="zh-CN" altLang="zh-CN" dirty="0" smtClean="0"/>
              <a:t>。</a:t>
            </a:r>
            <a:endParaRPr lang="en-US" altLang="zh-CN" dirty="0" smtClean="0"/>
          </a:p>
          <a:p>
            <a:r>
              <a:rPr lang="en-US" altLang="zh-CN" dirty="0" err="1" smtClean="0"/>
              <a:t>ln</a:t>
            </a:r>
            <a:r>
              <a:rPr lang="zh-CN" altLang="zh-CN" dirty="0"/>
              <a:t>命令一般语法格式为：</a:t>
            </a:r>
            <a:endParaRPr lang="zh-CN" altLang="zh-CN" dirty="0"/>
          </a:p>
          <a:p>
            <a:r>
              <a:rPr lang="en-US" altLang="zh-CN" dirty="0" err="1"/>
              <a:t>ln</a:t>
            </a:r>
            <a:r>
              <a:rPr lang="en-US" altLang="zh-CN" dirty="0"/>
              <a:t> [</a:t>
            </a:r>
            <a:r>
              <a:rPr lang="zh-CN" altLang="zh-CN" dirty="0"/>
              <a:t>选项</a:t>
            </a:r>
            <a:r>
              <a:rPr lang="en-US" altLang="zh-CN" dirty="0"/>
              <a:t>] target </a:t>
            </a:r>
            <a:r>
              <a:rPr lang="en-US" altLang="zh-CN" dirty="0" err="1"/>
              <a:t>link_name</a:t>
            </a:r>
            <a:endParaRPr lang="zh-CN" altLang="zh-CN" dirty="0"/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476672"/>
            <a:ext cx="8229600" cy="5649491"/>
          </a:xfrm>
        </p:spPr>
        <p:txBody>
          <a:bodyPr/>
          <a:lstStyle/>
          <a:p>
            <a:r>
              <a:rPr lang="en-US" altLang="zh-CN" dirty="0"/>
              <a:t>4.4.2 </a:t>
            </a:r>
            <a:r>
              <a:rPr lang="zh-CN" altLang="en-US" dirty="0"/>
              <a:t>修改目录或文件</a:t>
            </a:r>
            <a:r>
              <a:rPr lang="zh-CN" altLang="en-US" dirty="0" smtClean="0"/>
              <a:t>权限</a:t>
            </a:r>
            <a:endParaRPr lang="en-US" altLang="zh-CN" dirty="0" smtClean="0"/>
          </a:p>
          <a:p>
            <a:r>
              <a:rPr lang="zh-CN" altLang="en-US" dirty="0"/>
              <a:t>查看</a:t>
            </a:r>
            <a:r>
              <a:rPr lang="zh-CN" altLang="en-US" dirty="0" smtClean="0"/>
              <a:t>权限：</a:t>
            </a:r>
            <a:r>
              <a:rPr lang="en-US" altLang="zh-CN" dirty="0" err="1" smtClean="0"/>
              <a:t>ls</a:t>
            </a:r>
            <a:r>
              <a:rPr lang="en-US" altLang="zh-CN" dirty="0" smtClean="0"/>
              <a:t> </a:t>
            </a:r>
            <a:r>
              <a:rPr lang="en-US" altLang="zh-CN" dirty="0"/>
              <a:t>–l</a:t>
            </a:r>
            <a:endParaRPr lang="zh-CN" altLang="en-US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2060848"/>
            <a:ext cx="7838714" cy="37374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548680"/>
            <a:ext cx="8229600" cy="5577483"/>
          </a:xfrm>
        </p:spPr>
        <p:txBody>
          <a:bodyPr>
            <a:normAutofit/>
          </a:bodyPr>
          <a:lstStyle/>
          <a:p>
            <a:r>
              <a:rPr lang="zh-CN" altLang="zh-CN" dirty="0" smtClean="0"/>
              <a:t>设置</a:t>
            </a:r>
            <a:r>
              <a:rPr lang="zh-CN" altLang="zh-CN" dirty="0"/>
              <a:t>访问权限</a:t>
            </a:r>
            <a:endParaRPr lang="zh-CN" altLang="zh-CN" dirty="0"/>
          </a:p>
          <a:p>
            <a:r>
              <a:rPr lang="zh-CN" altLang="zh-CN" dirty="0"/>
              <a:t>（</a:t>
            </a:r>
            <a:r>
              <a:rPr lang="en-US" altLang="zh-CN" dirty="0"/>
              <a:t>1</a:t>
            </a:r>
            <a:r>
              <a:rPr lang="zh-CN" altLang="zh-CN" dirty="0" smtClean="0"/>
              <a:t>）</a:t>
            </a:r>
            <a:r>
              <a:rPr lang="zh-CN" altLang="zh-CN" dirty="0"/>
              <a:t>改变文件或目录的访问权限</a:t>
            </a:r>
            <a:r>
              <a:rPr lang="en-US" altLang="zh-CN" dirty="0" err="1" smtClean="0"/>
              <a:t>chmod</a:t>
            </a:r>
            <a:endParaRPr lang="zh-CN" altLang="zh-CN" dirty="0"/>
          </a:p>
          <a:p>
            <a:r>
              <a:rPr lang="en-US" altLang="zh-CN" dirty="0" err="1"/>
              <a:t>chmod</a:t>
            </a:r>
            <a:r>
              <a:rPr lang="en-US" altLang="zh-CN" dirty="0"/>
              <a:t> [mode] filename</a:t>
            </a:r>
            <a:endParaRPr lang="zh-CN" altLang="zh-CN" dirty="0"/>
          </a:p>
          <a:p>
            <a:r>
              <a:rPr lang="zh-CN" altLang="en-US" dirty="0" smtClean="0"/>
              <a:t>（</a:t>
            </a:r>
            <a:r>
              <a:rPr lang="en-US" altLang="zh-CN" dirty="0" smtClean="0"/>
              <a:t>2</a:t>
            </a:r>
            <a:r>
              <a:rPr lang="zh-CN" altLang="zh-CN" dirty="0" smtClean="0"/>
              <a:t>）</a:t>
            </a:r>
            <a:r>
              <a:rPr lang="zh-CN" altLang="zh-CN" dirty="0"/>
              <a:t>改变文件或目录所属的组</a:t>
            </a:r>
            <a:r>
              <a:rPr lang="en-US" altLang="zh-CN" dirty="0" err="1" smtClean="0"/>
              <a:t>chgrp</a:t>
            </a:r>
            <a:endParaRPr lang="en-US" altLang="zh-CN" dirty="0" smtClean="0"/>
          </a:p>
          <a:p>
            <a:r>
              <a:rPr lang="en-US" altLang="zh-CN" dirty="0" err="1"/>
              <a:t>chgrp</a:t>
            </a:r>
            <a:r>
              <a:rPr lang="en-US" altLang="zh-CN" dirty="0"/>
              <a:t> [-R] group filename</a:t>
            </a:r>
            <a:endParaRPr lang="zh-CN" altLang="zh-CN" dirty="0"/>
          </a:p>
          <a:p>
            <a:r>
              <a:rPr lang="zh-CN" altLang="zh-CN" dirty="0"/>
              <a:t>（</a:t>
            </a:r>
            <a:r>
              <a:rPr lang="en-US" altLang="zh-CN" dirty="0"/>
              <a:t>3</a:t>
            </a:r>
            <a:r>
              <a:rPr lang="zh-CN" altLang="zh-CN" dirty="0" smtClean="0"/>
              <a:t>）指定</a:t>
            </a:r>
            <a:r>
              <a:rPr lang="zh-CN" altLang="zh-CN" dirty="0"/>
              <a:t>文件的所有者改变为指定用户或</a:t>
            </a:r>
            <a:r>
              <a:rPr lang="zh-CN" altLang="zh-CN" dirty="0" smtClean="0"/>
              <a:t>组</a:t>
            </a:r>
            <a:r>
              <a:rPr lang="en-US" altLang="zh-CN" dirty="0" err="1" smtClean="0"/>
              <a:t>chown</a:t>
            </a:r>
            <a:endParaRPr lang="en-US" altLang="zh-CN" dirty="0" smtClean="0"/>
          </a:p>
          <a:p>
            <a:r>
              <a:rPr lang="en-US" altLang="zh-CN" dirty="0" err="1"/>
              <a:t>chown</a:t>
            </a:r>
            <a:r>
              <a:rPr lang="en-US" altLang="zh-CN" dirty="0"/>
              <a:t> [-R] [user</a:t>
            </a:r>
            <a:r>
              <a:rPr lang="zh-CN" altLang="zh-CN" dirty="0"/>
              <a:t>：</a:t>
            </a:r>
            <a:r>
              <a:rPr lang="en-US" altLang="zh-CN" dirty="0"/>
              <a:t>group] filename</a:t>
            </a:r>
            <a:endParaRPr lang="zh-CN" altLang="zh-CN" dirty="0"/>
          </a:p>
          <a:p>
            <a:r>
              <a:rPr lang="zh-CN" altLang="zh-CN" dirty="0"/>
              <a:t>（</a:t>
            </a:r>
            <a:r>
              <a:rPr lang="en-US" altLang="zh-CN" dirty="0"/>
              <a:t>4</a:t>
            </a:r>
            <a:r>
              <a:rPr lang="zh-CN" altLang="zh-CN" dirty="0" smtClean="0"/>
              <a:t>）显示</a:t>
            </a:r>
            <a:r>
              <a:rPr lang="zh-CN" altLang="zh-CN" dirty="0"/>
              <a:t>或设置限制新文件权限的</a:t>
            </a:r>
            <a:r>
              <a:rPr lang="zh-CN" altLang="zh-CN" dirty="0" smtClean="0"/>
              <a:t>掩码</a:t>
            </a:r>
            <a:r>
              <a:rPr lang="en-US" altLang="zh-CN" dirty="0" smtClean="0"/>
              <a:t>mask</a:t>
            </a:r>
            <a:endParaRPr lang="zh-CN" altLang="zh-CN" dirty="0"/>
          </a:p>
          <a:p>
            <a:r>
              <a:rPr lang="en-US" altLang="zh-CN" dirty="0" err="1"/>
              <a:t>umask</a:t>
            </a:r>
            <a:r>
              <a:rPr lang="en-US" altLang="zh-CN" dirty="0"/>
              <a:t> [-p] [-S] [mode</a:t>
            </a:r>
            <a:r>
              <a:rPr lang="en-US" altLang="zh-CN" dirty="0" smtClean="0"/>
              <a:t>]</a:t>
            </a:r>
            <a:endParaRPr lang="zh-CN" altLang="zh-CN" dirty="0"/>
          </a:p>
          <a:p>
            <a:endParaRPr lang="en-US" altLang="zh-CN" dirty="0" smtClean="0"/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4.1 </a:t>
            </a:r>
            <a:r>
              <a:rPr lang="zh-CN" altLang="zh-CN" dirty="0" smtClean="0"/>
              <a:t>文件系统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4.1.1 Linux</a:t>
            </a:r>
            <a:r>
              <a:rPr lang="zh-CN" altLang="zh-CN" dirty="0"/>
              <a:t>文件系统概述</a:t>
            </a:r>
            <a:endParaRPr lang="zh-CN" altLang="zh-CN" dirty="0"/>
          </a:p>
          <a:p>
            <a:endParaRPr lang="zh-CN" alt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2" y="2564904"/>
            <a:ext cx="3033623" cy="33970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476672"/>
            <a:ext cx="8229600" cy="5649491"/>
          </a:xfrm>
        </p:spPr>
        <p:txBody>
          <a:bodyPr>
            <a:normAutofit fontScale="85000" lnSpcReduction="20000"/>
          </a:bodyPr>
          <a:lstStyle/>
          <a:p>
            <a:r>
              <a:rPr lang="en-US" altLang="zh-CN" dirty="0" smtClean="0"/>
              <a:t>4.4.3 </a:t>
            </a:r>
            <a:r>
              <a:rPr lang="zh-CN" altLang="zh-CN" dirty="0"/>
              <a:t>文件的压缩与归档</a:t>
            </a:r>
            <a:endParaRPr lang="zh-CN" altLang="zh-CN" dirty="0"/>
          </a:p>
          <a:p>
            <a:r>
              <a:rPr lang="zh-CN" altLang="zh-CN" dirty="0" smtClean="0"/>
              <a:t>（</a:t>
            </a:r>
            <a:r>
              <a:rPr lang="en-US" altLang="zh-CN" dirty="0"/>
              <a:t>1</a:t>
            </a:r>
            <a:r>
              <a:rPr lang="zh-CN" altLang="zh-CN" dirty="0"/>
              <a:t>）</a:t>
            </a:r>
            <a:r>
              <a:rPr lang="en-US" altLang="zh-CN" dirty="0"/>
              <a:t>zip</a:t>
            </a:r>
            <a:r>
              <a:rPr lang="zh-CN" altLang="zh-CN" dirty="0"/>
              <a:t>与</a:t>
            </a:r>
            <a:r>
              <a:rPr lang="en-US" altLang="zh-CN" dirty="0"/>
              <a:t>unzip</a:t>
            </a:r>
            <a:endParaRPr lang="zh-CN" altLang="zh-CN" dirty="0"/>
          </a:p>
          <a:p>
            <a:r>
              <a:rPr lang="en-US" altLang="zh-CN" dirty="0"/>
              <a:t>zip</a:t>
            </a:r>
            <a:r>
              <a:rPr lang="zh-CN" altLang="zh-CN" dirty="0"/>
              <a:t>命令用于将一个文件或多个文件压缩成一个文件；</a:t>
            </a:r>
            <a:r>
              <a:rPr lang="en-US" altLang="zh-CN" dirty="0"/>
              <a:t>unzip</a:t>
            </a:r>
            <a:r>
              <a:rPr lang="zh-CN" altLang="zh-CN" dirty="0"/>
              <a:t>命令用于将</a:t>
            </a:r>
            <a:r>
              <a:rPr lang="en-US" altLang="zh-CN" dirty="0"/>
              <a:t>zip</a:t>
            </a:r>
            <a:r>
              <a:rPr lang="zh-CN" altLang="zh-CN" dirty="0"/>
              <a:t>压缩文件进行解压。</a:t>
            </a:r>
            <a:r>
              <a:rPr lang="en-US" altLang="zh-CN" dirty="0"/>
              <a:t>zip</a:t>
            </a:r>
            <a:r>
              <a:rPr lang="zh-CN" altLang="zh-CN" dirty="0"/>
              <a:t>命令符号模式的一般语法格式为：</a:t>
            </a:r>
            <a:endParaRPr lang="zh-CN" altLang="zh-CN" dirty="0"/>
          </a:p>
          <a:p>
            <a:r>
              <a:rPr lang="en-US" altLang="zh-CN" dirty="0"/>
              <a:t>zip [[-</a:t>
            </a:r>
            <a:r>
              <a:rPr lang="en-US" altLang="zh-CN" dirty="0" err="1"/>
              <a:t>AcdDfFghjJKlLmoqrSTuvVwXyz</a:t>
            </a:r>
            <a:r>
              <a:rPr lang="en-US" altLang="zh-CN" dirty="0"/>
              <a:t>$][-</a:t>
            </a:r>
            <a:r>
              <a:rPr lang="en-US" altLang="zh-CN" dirty="0" err="1"/>
              <a:t>num</a:t>
            </a:r>
            <a:r>
              <a:rPr lang="en-US" altLang="zh-CN" dirty="0"/>
              <a:t>][-n suffixes][-t date] </a:t>
            </a:r>
            <a:r>
              <a:rPr lang="en-US" altLang="zh-CN" dirty="0" err="1"/>
              <a:t>zipfile</a:t>
            </a:r>
            <a:r>
              <a:rPr lang="en-US" altLang="zh-CN" dirty="0"/>
              <a:t> </a:t>
            </a:r>
            <a:r>
              <a:rPr lang="en-US" altLang="zh-CN" dirty="0" err="1"/>
              <a:t>filelist</a:t>
            </a:r>
            <a:endParaRPr lang="zh-CN" altLang="zh-CN" dirty="0"/>
          </a:p>
          <a:p>
            <a:r>
              <a:rPr lang="zh-CN" altLang="zh-CN" dirty="0"/>
              <a:t>（</a:t>
            </a:r>
            <a:r>
              <a:rPr lang="en-US" altLang="zh-CN" dirty="0"/>
              <a:t>2</a:t>
            </a:r>
            <a:r>
              <a:rPr lang="zh-CN" altLang="zh-CN" dirty="0"/>
              <a:t>）</a:t>
            </a:r>
            <a:r>
              <a:rPr lang="en-US" altLang="zh-CN" dirty="0" err="1"/>
              <a:t>gzip</a:t>
            </a:r>
            <a:r>
              <a:rPr lang="zh-CN" altLang="zh-CN" dirty="0"/>
              <a:t>与</a:t>
            </a:r>
            <a:r>
              <a:rPr lang="en-US" altLang="zh-CN" dirty="0" err="1"/>
              <a:t>gunzip</a:t>
            </a:r>
            <a:endParaRPr lang="zh-CN" altLang="zh-CN" dirty="0"/>
          </a:p>
          <a:p>
            <a:r>
              <a:rPr lang="en-US" altLang="zh-CN" dirty="0" err="1"/>
              <a:t>gzip</a:t>
            </a:r>
            <a:r>
              <a:rPr lang="zh-CN" altLang="zh-CN" dirty="0"/>
              <a:t>命令用于将一个文件进行压缩；</a:t>
            </a:r>
            <a:r>
              <a:rPr lang="en-US" altLang="zh-CN" dirty="0" err="1"/>
              <a:t>gunzip</a:t>
            </a:r>
            <a:r>
              <a:rPr lang="zh-CN" altLang="zh-CN" dirty="0"/>
              <a:t>命令用于将</a:t>
            </a:r>
            <a:r>
              <a:rPr lang="en-US" altLang="zh-CN" dirty="0" err="1"/>
              <a:t>gzip</a:t>
            </a:r>
            <a:r>
              <a:rPr lang="zh-CN" altLang="zh-CN" dirty="0"/>
              <a:t>压缩文件进行解压。与</a:t>
            </a:r>
            <a:r>
              <a:rPr lang="en-US" altLang="zh-CN" dirty="0"/>
              <a:t>zip</a:t>
            </a:r>
            <a:r>
              <a:rPr lang="zh-CN" altLang="zh-CN" dirty="0"/>
              <a:t>明显区别在于只能压缩一个文件，无法将多个文件压缩为一个文件。</a:t>
            </a:r>
            <a:endParaRPr lang="zh-CN" altLang="zh-CN" dirty="0"/>
          </a:p>
          <a:p>
            <a:r>
              <a:rPr lang="zh-CN" altLang="zh-CN" dirty="0"/>
              <a:t>①</a:t>
            </a:r>
            <a:r>
              <a:rPr lang="en-US" altLang="zh-CN" dirty="0" err="1"/>
              <a:t>gzip</a:t>
            </a:r>
            <a:r>
              <a:rPr lang="zh-CN" altLang="zh-CN" dirty="0"/>
              <a:t>命令符号模式的一般语法格式为：</a:t>
            </a:r>
            <a:endParaRPr lang="zh-CN" altLang="zh-CN" dirty="0"/>
          </a:p>
          <a:p>
            <a:r>
              <a:rPr lang="en-US" altLang="zh-CN" dirty="0" err="1"/>
              <a:t>gzip</a:t>
            </a:r>
            <a:r>
              <a:rPr lang="en-US" altLang="zh-CN" dirty="0"/>
              <a:t> [-</a:t>
            </a:r>
            <a:r>
              <a:rPr lang="en-US" altLang="zh-CN" dirty="0" err="1"/>
              <a:t>ld</a:t>
            </a:r>
            <a:r>
              <a:rPr lang="en-US" altLang="zh-CN" dirty="0"/>
              <a:t> | -</a:t>
            </a:r>
            <a:r>
              <a:rPr lang="en-US" altLang="zh-CN" dirty="0" err="1"/>
              <a:t>num</a:t>
            </a:r>
            <a:r>
              <a:rPr lang="en-US" altLang="zh-CN" dirty="0"/>
              <a:t>] filename</a:t>
            </a:r>
            <a:endParaRPr lang="zh-CN" altLang="zh-CN" dirty="0"/>
          </a:p>
          <a:p>
            <a:r>
              <a:rPr lang="zh-CN" altLang="zh-CN" dirty="0"/>
              <a:t>②</a:t>
            </a:r>
            <a:r>
              <a:rPr lang="en-US" altLang="zh-CN" dirty="0" err="1"/>
              <a:t>gunzip</a:t>
            </a:r>
            <a:r>
              <a:rPr lang="zh-CN" altLang="zh-CN" dirty="0"/>
              <a:t>命令符号模式的一般语法格式为：</a:t>
            </a:r>
            <a:endParaRPr lang="zh-CN" altLang="zh-CN" dirty="0"/>
          </a:p>
          <a:p>
            <a:r>
              <a:rPr lang="en-US" altLang="zh-CN" dirty="0" err="1"/>
              <a:t>gunzip</a:t>
            </a:r>
            <a:r>
              <a:rPr lang="en-US" altLang="zh-CN" dirty="0"/>
              <a:t> [-f] file.gz</a:t>
            </a:r>
            <a:endParaRPr lang="zh-CN" altLang="zh-CN" dirty="0"/>
          </a:p>
          <a:p>
            <a:r>
              <a:rPr lang="zh-CN" altLang="zh-CN" dirty="0" smtClean="0"/>
              <a:t>（</a:t>
            </a:r>
            <a:r>
              <a:rPr lang="en-US" altLang="zh-CN" dirty="0" smtClean="0"/>
              <a:t>3</a:t>
            </a:r>
            <a:r>
              <a:rPr lang="zh-CN" altLang="zh-CN" dirty="0" smtClean="0"/>
              <a:t>）</a:t>
            </a:r>
            <a:r>
              <a:rPr lang="en-US" altLang="zh-CN" dirty="0"/>
              <a:t>tar</a:t>
            </a:r>
            <a:endParaRPr lang="zh-CN" altLang="zh-CN" dirty="0"/>
          </a:p>
          <a:p>
            <a:r>
              <a:rPr lang="en-US" altLang="zh-CN" dirty="0"/>
              <a:t>tar</a:t>
            </a:r>
            <a:r>
              <a:rPr lang="zh-CN" altLang="zh-CN" dirty="0"/>
              <a:t>命令主要用于将若干文件或目录合并为一个文件，以便备份和压缩。当然，</a:t>
            </a:r>
            <a:r>
              <a:rPr lang="en-US" altLang="zh-CN" dirty="0"/>
              <a:t>tar</a:t>
            </a:r>
            <a:r>
              <a:rPr lang="zh-CN" altLang="zh-CN" dirty="0"/>
              <a:t>程序的改进版本，可以实现在合并归档的同时进行压缩。</a:t>
            </a:r>
            <a:r>
              <a:rPr lang="en-US" altLang="zh-CN" dirty="0"/>
              <a:t>tar</a:t>
            </a:r>
            <a:r>
              <a:rPr lang="zh-CN" altLang="zh-CN" dirty="0"/>
              <a:t>命令符号模式的一般语法格式为：</a:t>
            </a:r>
            <a:endParaRPr lang="zh-CN" altLang="zh-CN" dirty="0"/>
          </a:p>
          <a:p>
            <a:r>
              <a:rPr lang="en-US" altLang="zh-CN" dirty="0"/>
              <a:t>tar [-</a:t>
            </a:r>
            <a:r>
              <a:rPr lang="en-US" altLang="zh-CN" dirty="0" err="1"/>
              <a:t>txucvfjz</a:t>
            </a:r>
            <a:r>
              <a:rPr lang="en-US" altLang="zh-CN" dirty="0"/>
              <a:t>] </a:t>
            </a:r>
            <a:r>
              <a:rPr lang="en-US" altLang="zh-CN" dirty="0" err="1"/>
              <a:t>tarfile</a:t>
            </a:r>
            <a:r>
              <a:rPr lang="en-US" altLang="zh-CN" dirty="0"/>
              <a:t> </a:t>
            </a:r>
            <a:r>
              <a:rPr lang="en-US" altLang="zh-CN" dirty="0" err="1" smtClean="0"/>
              <a:t>filelist</a:t>
            </a:r>
            <a:endParaRPr lang="en-US" altLang="zh-CN" dirty="0" err="1" smtClean="0"/>
          </a:p>
          <a:p>
            <a:endParaRPr lang="zh-CN" altLang="zh-CN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476672"/>
            <a:ext cx="8229600" cy="5649491"/>
          </a:xfrm>
        </p:spPr>
        <p:txBody>
          <a:bodyPr>
            <a:normAutofit fontScale="92500" lnSpcReduction="10000"/>
          </a:bodyPr>
          <a:lstStyle/>
          <a:p>
            <a:r>
              <a:rPr lang="en-US" altLang="zh-CN" sz="4000" dirty="0"/>
              <a:t>4.1.2 Linux</a:t>
            </a:r>
            <a:r>
              <a:rPr lang="zh-CN" altLang="zh-CN" sz="4000" dirty="0"/>
              <a:t>文件系统类型</a:t>
            </a:r>
            <a:endParaRPr lang="zh-CN" altLang="zh-CN" sz="4000" dirty="0"/>
          </a:p>
          <a:p>
            <a:r>
              <a:rPr lang="en-US" altLang="zh-CN" dirty="0"/>
              <a:t>● </a:t>
            </a:r>
            <a:r>
              <a:rPr lang="zh-CN" altLang="zh-CN" dirty="0"/>
              <a:t>磁盘文件系统。指本地主机中实际可以访问到的文件系统，包括硬盘、</a:t>
            </a:r>
            <a:r>
              <a:rPr lang="en-US" altLang="zh-CN" dirty="0"/>
              <a:t>CD-ROM</a:t>
            </a:r>
            <a:r>
              <a:rPr lang="zh-CN" altLang="zh-CN" dirty="0"/>
              <a:t>、</a:t>
            </a:r>
            <a:r>
              <a:rPr lang="en-US" altLang="zh-CN" dirty="0"/>
              <a:t>DVD</a:t>
            </a:r>
            <a:r>
              <a:rPr lang="zh-CN" altLang="zh-CN" dirty="0"/>
              <a:t>、</a:t>
            </a:r>
            <a:r>
              <a:rPr lang="en-US" altLang="zh-CN" dirty="0"/>
              <a:t>USB</a:t>
            </a:r>
            <a:r>
              <a:rPr lang="zh-CN" altLang="zh-CN" dirty="0"/>
              <a:t>存储器、磁盘阵列等。常见文件系统格式有：</a:t>
            </a:r>
            <a:r>
              <a:rPr lang="en-US" altLang="zh-CN" dirty="0" err="1"/>
              <a:t>autofs</a:t>
            </a:r>
            <a:r>
              <a:rPr lang="zh-CN" altLang="zh-CN" dirty="0"/>
              <a:t>、</a:t>
            </a:r>
            <a:r>
              <a:rPr lang="en-US" altLang="zh-CN" dirty="0"/>
              <a:t>coda</a:t>
            </a:r>
            <a:r>
              <a:rPr lang="zh-CN" altLang="zh-CN" dirty="0"/>
              <a:t>、</a:t>
            </a:r>
            <a:r>
              <a:rPr lang="en-US" altLang="zh-CN" dirty="0" err="1"/>
              <a:t>ext</a:t>
            </a:r>
            <a:r>
              <a:rPr lang="zh-CN" altLang="zh-CN" dirty="0"/>
              <a:t>（</a:t>
            </a:r>
            <a:r>
              <a:rPr lang="en-US" altLang="zh-CN" dirty="0"/>
              <a:t>Extended File </a:t>
            </a:r>
            <a:r>
              <a:rPr lang="en-US" altLang="zh-CN" dirty="0" err="1"/>
              <a:t>sytem</a:t>
            </a:r>
            <a:r>
              <a:rPr lang="zh-CN" altLang="zh-CN" dirty="0"/>
              <a:t>，扩展文件系统）、</a:t>
            </a:r>
            <a:r>
              <a:rPr lang="en-US" altLang="zh-CN" dirty="0"/>
              <a:t>ext2</a:t>
            </a:r>
            <a:r>
              <a:rPr lang="zh-CN" altLang="zh-CN" dirty="0"/>
              <a:t>、</a:t>
            </a:r>
            <a:r>
              <a:rPr lang="en-US" altLang="zh-CN" dirty="0"/>
              <a:t>ext3</a:t>
            </a:r>
            <a:r>
              <a:rPr lang="zh-CN" altLang="zh-CN" dirty="0"/>
              <a:t>、</a:t>
            </a:r>
            <a:r>
              <a:rPr lang="en-US" altLang="zh-CN" dirty="0"/>
              <a:t>ext4</a:t>
            </a:r>
            <a:r>
              <a:rPr lang="zh-CN" altLang="zh-CN" dirty="0"/>
              <a:t>、</a:t>
            </a:r>
            <a:r>
              <a:rPr lang="en-US" altLang="zh-CN" dirty="0"/>
              <a:t>VFAT</a:t>
            </a:r>
            <a:r>
              <a:rPr lang="zh-CN" altLang="zh-CN" dirty="0"/>
              <a:t>、</a:t>
            </a:r>
            <a:r>
              <a:rPr lang="en-US" altLang="zh-CN" dirty="0"/>
              <a:t>ISO9660</a:t>
            </a:r>
            <a:r>
              <a:rPr lang="zh-CN" altLang="zh-CN" dirty="0"/>
              <a:t>（通常是</a:t>
            </a:r>
            <a:r>
              <a:rPr lang="en-US" altLang="zh-CN" dirty="0"/>
              <a:t>CD-ROM</a:t>
            </a:r>
            <a:r>
              <a:rPr lang="zh-CN" altLang="zh-CN" dirty="0"/>
              <a:t>）、</a:t>
            </a:r>
            <a:r>
              <a:rPr lang="en-US" altLang="zh-CN" dirty="0"/>
              <a:t>UFS</a:t>
            </a:r>
            <a:r>
              <a:rPr lang="zh-CN" altLang="zh-CN" dirty="0"/>
              <a:t>（</a:t>
            </a:r>
            <a:r>
              <a:rPr lang="en-US" altLang="zh-CN" dirty="0"/>
              <a:t>Unix File System</a:t>
            </a:r>
            <a:r>
              <a:rPr lang="zh-CN" altLang="zh-CN" dirty="0"/>
              <a:t>，</a:t>
            </a:r>
            <a:r>
              <a:rPr lang="en-US" altLang="zh-CN" dirty="0"/>
              <a:t>Unix</a:t>
            </a:r>
            <a:r>
              <a:rPr lang="zh-CN" altLang="zh-CN" dirty="0"/>
              <a:t>文件系统）、</a:t>
            </a:r>
            <a:r>
              <a:rPr lang="en-US" altLang="zh-CN" dirty="0"/>
              <a:t>FAT</a:t>
            </a:r>
            <a:r>
              <a:rPr lang="zh-CN" altLang="zh-CN" dirty="0"/>
              <a:t>（</a:t>
            </a:r>
            <a:r>
              <a:rPr lang="en-US" altLang="zh-CN" dirty="0"/>
              <a:t>File Allocation Table</a:t>
            </a:r>
            <a:r>
              <a:rPr lang="zh-CN" altLang="zh-CN" dirty="0"/>
              <a:t>，文件分配表）、</a:t>
            </a:r>
            <a:r>
              <a:rPr lang="en-US" altLang="zh-CN" dirty="0"/>
              <a:t>FAT16</a:t>
            </a:r>
            <a:r>
              <a:rPr lang="zh-CN" altLang="zh-CN" dirty="0"/>
              <a:t>、</a:t>
            </a:r>
            <a:r>
              <a:rPr lang="en-US" altLang="zh-CN" dirty="0"/>
              <a:t>FAT32</a:t>
            </a:r>
            <a:r>
              <a:rPr lang="zh-CN" altLang="zh-CN" dirty="0"/>
              <a:t>、</a:t>
            </a:r>
            <a:r>
              <a:rPr lang="en-US" altLang="zh-CN" dirty="0"/>
              <a:t>NTFS</a:t>
            </a:r>
            <a:r>
              <a:rPr lang="zh-CN" altLang="zh-CN" dirty="0"/>
              <a:t>（</a:t>
            </a:r>
            <a:r>
              <a:rPr lang="en-US" altLang="zh-CN" dirty="0"/>
              <a:t>Network Technology File System</a:t>
            </a:r>
            <a:r>
              <a:rPr lang="zh-CN" altLang="zh-CN" dirty="0"/>
              <a:t>）等。</a:t>
            </a:r>
            <a:endParaRPr lang="zh-CN" altLang="zh-CN" dirty="0"/>
          </a:p>
          <a:p>
            <a:r>
              <a:rPr lang="en-US" altLang="zh-CN" dirty="0"/>
              <a:t>● </a:t>
            </a:r>
            <a:r>
              <a:rPr lang="zh-CN" altLang="zh-CN" dirty="0"/>
              <a:t>网络文件系统。是可以远程访问的文件系统，这种文件系统在服务器端仍是本地的磁盘文件系统，客户机通过网络远程访问数据。常见文件系统格式有：</a:t>
            </a:r>
            <a:r>
              <a:rPr lang="en-US" altLang="zh-CN" dirty="0"/>
              <a:t>NFS</a:t>
            </a:r>
            <a:r>
              <a:rPr lang="zh-CN" altLang="zh-CN" dirty="0"/>
              <a:t>（</a:t>
            </a:r>
            <a:r>
              <a:rPr lang="en-US" altLang="zh-CN" dirty="0"/>
              <a:t>Network File System</a:t>
            </a:r>
            <a:r>
              <a:rPr lang="zh-CN" altLang="zh-CN" dirty="0"/>
              <a:t>，网络文件系统）、</a:t>
            </a:r>
            <a:r>
              <a:rPr lang="en-US" altLang="zh-CN" dirty="0"/>
              <a:t>Samba</a:t>
            </a:r>
            <a:r>
              <a:rPr lang="zh-CN" altLang="zh-CN" dirty="0"/>
              <a:t>（</a:t>
            </a:r>
            <a:r>
              <a:rPr lang="en-US" altLang="zh-CN" dirty="0"/>
              <a:t>SMB/CIFS</a:t>
            </a:r>
            <a:r>
              <a:rPr lang="zh-CN" altLang="zh-CN" dirty="0"/>
              <a:t>）、</a:t>
            </a:r>
            <a:r>
              <a:rPr lang="en-US" altLang="zh-CN" dirty="0"/>
              <a:t>AFP</a:t>
            </a:r>
            <a:r>
              <a:rPr lang="zh-CN" altLang="zh-CN" dirty="0"/>
              <a:t>（</a:t>
            </a:r>
            <a:r>
              <a:rPr lang="en-US" altLang="zh-CN" dirty="0"/>
              <a:t>Apple Filling Protocol</a:t>
            </a:r>
            <a:r>
              <a:rPr lang="zh-CN" altLang="zh-CN" dirty="0"/>
              <a:t>，</a:t>
            </a:r>
            <a:r>
              <a:rPr lang="en-US" altLang="zh-CN" dirty="0"/>
              <a:t>Apple</a:t>
            </a:r>
            <a:r>
              <a:rPr lang="zh-CN" altLang="zh-CN" dirty="0"/>
              <a:t>文件归档协议）和</a:t>
            </a:r>
            <a:r>
              <a:rPr lang="en-US" altLang="zh-CN" dirty="0"/>
              <a:t>WebDAV</a:t>
            </a:r>
            <a:r>
              <a:rPr lang="zh-CN" altLang="zh-CN" dirty="0"/>
              <a:t>等。</a:t>
            </a:r>
            <a:endParaRPr lang="zh-CN" altLang="zh-CN" dirty="0"/>
          </a:p>
          <a:p>
            <a:r>
              <a:rPr lang="en-US" altLang="zh-CN" dirty="0"/>
              <a:t>● </a:t>
            </a:r>
            <a:r>
              <a:rPr lang="zh-CN" altLang="zh-CN" dirty="0"/>
              <a:t>专有</a:t>
            </a:r>
            <a:r>
              <a:rPr lang="en-US" altLang="zh-CN" dirty="0"/>
              <a:t>/</a:t>
            </a:r>
            <a:r>
              <a:rPr lang="zh-CN" altLang="zh-CN" dirty="0"/>
              <a:t>虚拟文件系统。不驻留在磁盘上的文件系统。常见格式有：</a:t>
            </a:r>
            <a:r>
              <a:rPr lang="en-US" altLang="zh-CN" dirty="0"/>
              <a:t>TMPFS</a:t>
            </a:r>
            <a:r>
              <a:rPr lang="zh-CN" altLang="zh-CN" dirty="0"/>
              <a:t>（临时文件系统）、</a:t>
            </a:r>
            <a:r>
              <a:rPr lang="en-US" altLang="zh-CN" dirty="0"/>
              <a:t>PROCFS</a:t>
            </a:r>
            <a:r>
              <a:rPr lang="zh-CN" altLang="zh-CN" dirty="0"/>
              <a:t>（</a:t>
            </a:r>
            <a:r>
              <a:rPr lang="en-US" altLang="zh-CN" dirty="0"/>
              <a:t>Process File System</a:t>
            </a:r>
            <a:r>
              <a:rPr lang="zh-CN" altLang="zh-CN" dirty="0"/>
              <a:t>，进程文件系统）和</a:t>
            </a:r>
            <a:r>
              <a:rPr lang="en-US" altLang="zh-CN" dirty="0"/>
              <a:t>LOOPBACKFS</a:t>
            </a:r>
            <a:r>
              <a:rPr lang="zh-CN" altLang="zh-CN" dirty="0"/>
              <a:t>（</a:t>
            </a:r>
            <a:r>
              <a:rPr lang="en-US" altLang="zh-CN" dirty="0"/>
              <a:t>Loopback File System</a:t>
            </a:r>
            <a:r>
              <a:rPr lang="zh-CN" altLang="zh-CN" dirty="0"/>
              <a:t>，回送文件系统）</a:t>
            </a:r>
            <a:r>
              <a:rPr lang="zh-CN" altLang="zh-CN" dirty="0" smtClean="0"/>
              <a:t>。</a:t>
            </a:r>
            <a:endParaRPr lang="zh-CN" altLang="zh-CN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4.2 Linux</a:t>
            </a:r>
            <a:r>
              <a:rPr lang="zh-CN" altLang="zh-CN" dirty="0"/>
              <a:t>文件组织</a:t>
            </a:r>
            <a:r>
              <a:rPr lang="zh-CN" altLang="zh-CN" dirty="0" smtClean="0"/>
              <a:t>结构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b="1" dirty="0"/>
              <a:t>4.2.1 </a:t>
            </a:r>
            <a:r>
              <a:rPr lang="zh-CN" altLang="zh-CN" b="1" dirty="0"/>
              <a:t>文件系统结构</a:t>
            </a:r>
            <a:endParaRPr lang="zh-CN" altLang="zh-CN" dirty="0"/>
          </a:p>
          <a:p>
            <a:endParaRPr lang="zh-CN" alt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2030300"/>
            <a:ext cx="4623265" cy="42905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88640"/>
            <a:ext cx="8229600" cy="5937523"/>
          </a:xfrm>
        </p:spPr>
        <p:txBody>
          <a:bodyPr/>
          <a:lstStyle/>
          <a:p>
            <a:r>
              <a:rPr lang="en-US" altLang="zh-CN" dirty="0"/>
              <a:t>4.2.2 </a:t>
            </a:r>
            <a:r>
              <a:rPr lang="zh-CN" altLang="zh-CN" dirty="0"/>
              <a:t>基本目录</a:t>
            </a:r>
            <a:endParaRPr lang="zh-CN" altLang="zh-CN" dirty="0"/>
          </a:p>
          <a:p>
            <a:endParaRPr lang="zh-CN" altLang="en-US" dirty="0"/>
          </a:p>
        </p:txBody>
      </p:sp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3298" y="591953"/>
            <a:ext cx="5430837" cy="6248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099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188640"/>
            <a:ext cx="5164816" cy="68412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260648"/>
            <a:ext cx="8229600" cy="5865515"/>
          </a:xfrm>
        </p:spPr>
        <p:txBody>
          <a:bodyPr/>
          <a:lstStyle/>
          <a:p>
            <a:r>
              <a:rPr lang="en-US" altLang="zh-CN" dirty="0"/>
              <a:t>4.2.3 Linux</a:t>
            </a:r>
            <a:r>
              <a:rPr lang="zh-CN" altLang="zh-CN" dirty="0"/>
              <a:t>文件系统与</a:t>
            </a:r>
            <a:r>
              <a:rPr lang="en-US" altLang="zh-CN" dirty="0"/>
              <a:t>Windows</a:t>
            </a:r>
            <a:r>
              <a:rPr lang="zh-CN" altLang="zh-CN" dirty="0"/>
              <a:t>文件系统比较</a:t>
            </a:r>
            <a:endParaRPr lang="zh-CN" altLang="zh-CN" dirty="0"/>
          </a:p>
          <a:p>
            <a:endParaRPr lang="zh-CN" altLang="en-US" dirty="0"/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904097"/>
            <a:ext cx="6922506" cy="56921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b="1" dirty="0"/>
              <a:t>4.3 </a:t>
            </a:r>
            <a:r>
              <a:rPr lang="zh-CN" altLang="zh-CN" b="1" dirty="0"/>
              <a:t>文件系统的</a:t>
            </a:r>
            <a:r>
              <a:rPr lang="zh-CN" altLang="zh-CN" b="1" dirty="0" smtClean="0"/>
              <a:t>管理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4.3.1</a:t>
            </a:r>
            <a:r>
              <a:rPr lang="zh-CN" altLang="zh-CN" dirty="0"/>
              <a:t>存储设备文件</a:t>
            </a:r>
            <a:r>
              <a:rPr lang="zh-CN" altLang="zh-CN" dirty="0" smtClean="0"/>
              <a:t>命名</a:t>
            </a:r>
            <a:endParaRPr lang="en-US" altLang="zh-CN" dirty="0" smtClean="0"/>
          </a:p>
          <a:p>
            <a:r>
              <a:rPr lang="en-US" altLang="zh-CN" dirty="0" smtClean="0"/>
              <a:t>IDE</a:t>
            </a:r>
            <a:r>
              <a:rPr lang="zh-CN" altLang="en-US" dirty="0" smtClean="0"/>
              <a:t>磁盘的设备文件采用</a:t>
            </a:r>
            <a:r>
              <a:rPr lang="en-US" altLang="zh-CN" dirty="0" smtClean="0"/>
              <a:t>/</a:t>
            </a:r>
            <a:r>
              <a:rPr lang="en-US" altLang="zh-CN" dirty="0" err="1" smtClean="0"/>
              <a:t>dev</a:t>
            </a:r>
            <a:r>
              <a:rPr lang="en-US" altLang="zh-CN" dirty="0" smtClean="0"/>
              <a:t>/</a:t>
            </a:r>
            <a:r>
              <a:rPr lang="en-US" altLang="zh-CN" dirty="0" err="1" smtClean="0"/>
              <a:t>hdx</a:t>
            </a:r>
            <a:r>
              <a:rPr lang="zh-CN" altLang="en-US" dirty="0" smtClean="0"/>
              <a:t>来命名，分区则采用</a:t>
            </a:r>
            <a:r>
              <a:rPr lang="en-US" altLang="zh-CN" dirty="0" smtClean="0"/>
              <a:t>/</a:t>
            </a:r>
            <a:r>
              <a:rPr lang="en-US" altLang="zh-CN" dirty="0" err="1" smtClean="0"/>
              <a:t>dev</a:t>
            </a:r>
            <a:r>
              <a:rPr lang="en-US" altLang="zh-CN" dirty="0" smtClean="0"/>
              <a:t>/</a:t>
            </a:r>
            <a:r>
              <a:rPr lang="en-US" altLang="zh-CN" dirty="0" err="1" smtClean="0"/>
              <a:t>hdxy</a:t>
            </a:r>
            <a:r>
              <a:rPr lang="zh-CN" altLang="en-US" dirty="0" smtClean="0"/>
              <a:t>来命名，其中</a:t>
            </a:r>
            <a:r>
              <a:rPr lang="en-US" altLang="zh-CN" dirty="0" smtClean="0"/>
              <a:t>x</a:t>
            </a:r>
            <a:r>
              <a:rPr lang="zh-CN" altLang="en-US" dirty="0" smtClean="0"/>
              <a:t>表示磁盘（</a:t>
            </a:r>
            <a:r>
              <a:rPr lang="en-US" altLang="zh-CN" dirty="0" smtClean="0"/>
              <a:t>a</a:t>
            </a:r>
            <a:r>
              <a:rPr lang="zh-CN" altLang="en-US" dirty="0" smtClean="0"/>
              <a:t>是第一块磁盘，</a:t>
            </a:r>
            <a:r>
              <a:rPr lang="en-US" altLang="zh-CN" dirty="0" smtClean="0"/>
              <a:t>b</a:t>
            </a:r>
            <a:r>
              <a:rPr lang="zh-CN" altLang="en-US" dirty="0" smtClean="0"/>
              <a:t>是第二块磁盘，依此类推），</a:t>
            </a:r>
            <a:r>
              <a:rPr lang="en-US" altLang="zh-CN" dirty="0" smtClean="0"/>
              <a:t>y</a:t>
            </a:r>
            <a:r>
              <a:rPr lang="zh-CN" altLang="en-US" dirty="0" smtClean="0"/>
              <a:t>表示分区的号码（由</a:t>
            </a:r>
            <a:r>
              <a:rPr lang="en-US" altLang="zh-CN" dirty="0" smtClean="0"/>
              <a:t>1</a:t>
            </a:r>
            <a:r>
              <a:rPr lang="zh-CN" altLang="en-US" dirty="0" smtClean="0"/>
              <a:t>开始，</a:t>
            </a:r>
            <a:r>
              <a:rPr lang="en-US" altLang="zh-CN" dirty="0" smtClean="0"/>
              <a:t>1</a:t>
            </a:r>
            <a:r>
              <a:rPr lang="zh-CN" altLang="en-US" dirty="0" smtClean="0"/>
              <a:t>、</a:t>
            </a:r>
            <a:r>
              <a:rPr lang="en-US" altLang="zh-CN" dirty="0" smtClean="0"/>
              <a:t>2</a:t>
            </a:r>
            <a:r>
              <a:rPr lang="zh-CN" altLang="en-US" dirty="0" smtClean="0"/>
              <a:t>、</a:t>
            </a:r>
            <a:r>
              <a:rPr lang="en-US" altLang="zh-CN" dirty="0" smtClean="0"/>
              <a:t>3</a:t>
            </a:r>
            <a:r>
              <a:rPr lang="zh-CN" altLang="en-US" dirty="0" smtClean="0"/>
              <a:t>、依此类推）。而</a:t>
            </a:r>
            <a:r>
              <a:rPr lang="en-US" altLang="zh-CN" dirty="0" smtClean="0"/>
              <a:t>SCSI</a:t>
            </a:r>
            <a:r>
              <a:rPr lang="zh-CN" altLang="en-US" dirty="0" smtClean="0"/>
              <a:t>磁盘和分区则采用</a:t>
            </a:r>
            <a:r>
              <a:rPr lang="en-US" altLang="zh-CN" dirty="0" smtClean="0"/>
              <a:t>/</a:t>
            </a:r>
            <a:r>
              <a:rPr lang="en-US" altLang="zh-CN" dirty="0" err="1" smtClean="0"/>
              <a:t>dev</a:t>
            </a:r>
            <a:r>
              <a:rPr lang="en-US" altLang="zh-CN" dirty="0" smtClean="0"/>
              <a:t>/</a:t>
            </a:r>
            <a:r>
              <a:rPr lang="en-US" altLang="zh-CN" dirty="0" err="1" smtClean="0"/>
              <a:t>sdx</a:t>
            </a:r>
            <a:r>
              <a:rPr lang="zh-CN" altLang="en-US" dirty="0" smtClean="0"/>
              <a:t>和</a:t>
            </a:r>
            <a:r>
              <a:rPr lang="en-US" altLang="zh-CN" dirty="0" smtClean="0"/>
              <a:t>/</a:t>
            </a:r>
            <a:r>
              <a:rPr lang="en-US" altLang="zh-CN" dirty="0" err="1" smtClean="0"/>
              <a:t>dev</a:t>
            </a:r>
            <a:r>
              <a:rPr lang="en-US" altLang="zh-CN" dirty="0" smtClean="0"/>
              <a:t>/</a:t>
            </a:r>
            <a:r>
              <a:rPr lang="en-US" altLang="zh-CN" dirty="0" err="1" smtClean="0"/>
              <a:t>sdxy</a:t>
            </a:r>
            <a:r>
              <a:rPr lang="zh-CN" altLang="en-US" dirty="0" smtClean="0"/>
              <a:t>来命名（</a:t>
            </a:r>
            <a:r>
              <a:rPr lang="en-US" altLang="zh-CN" dirty="0" smtClean="0"/>
              <a:t>x</a:t>
            </a:r>
            <a:r>
              <a:rPr lang="zh-CN" altLang="en-US" dirty="0" smtClean="0"/>
              <a:t>和</a:t>
            </a:r>
            <a:r>
              <a:rPr lang="en-US" altLang="zh-CN" dirty="0" smtClean="0"/>
              <a:t>y</a:t>
            </a:r>
            <a:r>
              <a:rPr lang="zh-CN" altLang="en-US" dirty="0" smtClean="0"/>
              <a:t>的命名规则与</a:t>
            </a:r>
            <a:r>
              <a:rPr lang="en-US" altLang="zh-CN" dirty="0" smtClean="0"/>
              <a:t>IDE</a:t>
            </a:r>
            <a:r>
              <a:rPr lang="zh-CN" altLang="en-US" dirty="0" smtClean="0"/>
              <a:t>磁盘一样）。</a:t>
            </a:r>
            <a:r>
              <a:rPr lang="en-US" altLang="zh-CN" dirty="0" smtClean="0"/>
              <a:t>IDE</a:t>
            </a:r>
            <a:r>
              <a:rPr lang="zh-CN" altLang="en-US" dirty="0" smtClean="0"/>
              <a:t>和</a:t>
            </a:r>
            <a:r>
              <a:rPr lang="en-US" altLang="zh-CN" dirty="0" smtClean="0"/>
              <a:t>SCSI</a:t>
            </a:r>
            <a:r>
              <a:rPr lang="zh-CN" altLang="en-US" dirty="0" smtClean="0"/>
              <a:t>光驱的命名均为</a:t>
            </a:r>
            <a:r>
              <a:rPr lang="en-US" altLang="zh-CN" dirty="0" err="1" smtClean="0"/>
              <a:t>cdrom</a:t>
            </a:r>
            <a:r>
              <a:rPr lang="zh-CN" altLang="en-US" dirty="0" smtClean="0"/>
              <a:t>，而</a:t>
            </a:r>
            <a:r>
              <a:rPr lang="en-US" altLang="zh-CN" dirty="0" smtClean="0"/>
              <a:t>U</a:t>
            </a:r>
            <a:r>
              <a:rPr lang="zh-CN" altLang="en-US" dirty="0" smtClean="0"/>
              <a:t>盘是跟磁盘一样的命名方式。</a:t>
            </a:r>
            <a:endParaRPr lang="zh-CN" altLang="en-US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692696"/>
            <a:ext cx="8229600" cy="5784304"/>
          </a:xfrm>
        </p:spPr>
        <p:txBody>
          <a:bodyPr/>
          <a:lstStyle/>
          <a:p>
            <a:r>
              <a:rPr lang="en-US" altLang="zh-CN" dirty="0"/>
              <a:t>4.3.2 </a:t>
            </a:r>
            <a:r>
              <a:rPr lang="zh-CN" altLang="zh-CN" dirty="0"/>
              <a:t>硬盘设备管理</a:t>
            </a:r>
            <a:endParaRPr lang="zh-CN" altLang="zh-CN" dirty="0"/>
          </a:p>
          <a:p>
            <a:r>
              <a:rPr lang="en-US" altLang="zh-CN" b="1" dirty="0"/>
              <a:t>1.</a:t>
            </a:r>
            <a:r>
              <a:rPr lang="zh-CN" altLang="zh-CN" b="1" dirty="0"/>
              <a:t>分区分类</a:t>
            </a:r>
            <a:endParaRPr lang="zh-CN" altLang="zh-CN" dirty="0"/>
          </a:p>
          <a:p>
            <a:r>
              <a:rPr lang="zh-CN" altLang="zh-CN" dirty="0"/>
              <a:t>（</a:t>
            </a:r>
            <a:r>
              <a:rPr lang="en-US" altLang="zh-CN" dirty="0"/>
              <a:t>1</a:t>
            </a:r>
            <a:r>
              <a:rPr lang="zh-CN" altLang="zh-CN" dirty="0"/>
              <a:t>）</a:t>
            </a:r>
            <a:r>
              <a:rPr lang="en-US" altLang="zh-CN" dirty="0"/>
              <a:t>MBR</a:t>
            </a:r>
            <a:r>
              <a:rPr lang="zh-CN" altLang="zh-CN" dirty="0"/>
              <a:t>（</a:t>
            </a:r>
            <a:r>
              <a:rPr lang="en-US" altLang="zh-CN" dirty="0"/>
              <a:t>Master Boot Record</a:t>
            </a:r>
            <a:r>
              <a:rPr lang="zh-CN" altLang="zh-CN" dirty="0"/>
              <a:t>）：硬盘的主引导</a:t>
            </a:r>
            <a:r>
              <a:rPr lang="zh-CN" altLang="zh-CN" dirty="0" smtClean="0"/>
              <a:t>记录</a:t>
            </a:r>
            <a:endParaRPr lang="en-US" altLang="zh-CN" dirty="0" smtClean="0"/>
          </a:p>
          <a:p>
            <a:r>
              <a:rPr lang="zh-CN" altLang="zh-CN" dirty="0"/>
              <a:t>（</a:t>
            </a:r>
            <a:r>
              <a:rPr lang="en-US" altLang="zh-CN" dirty="0"/>
              <a:t>2</a:t>
            </a:r>
            <a:r>
              <a:rPr lang="zh-CN" altLang="zh-CN" dirty="0"/>
              <a:t>）</a:t>
            </a:r>
            <a:r>
              <a:rPr lang="en-US" altLang="zh-CN" dirty="0"/>
              <a:t>GPT</a:t>
            </a:r>
            <a:r>
              <a:rPr lang="zh-CN" altLang="zh-CN" dirty="0"/>
              <a:t>（</a:t>
            </a:r>
            <a:r>
              <a:rPr lang="en-US" altLang="zh-CN" dirty="0"/>
              <a:t>GUID Partition Table</a:t>
            </a:r>
            <a:r>
              <a:rPr lang="zh-CN" altLang="zh-CN" dirty="0"/>
              <a:t>）：全局唯一标识分区表</a:t>
            </a:r>
            <a:endParaRPr lang="zh-CN" altLang="en-US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透明">
  <a:themeElements>
    <a:clrScheme name="透明">
      <a:dk1>
        <a:srgbClr val="292934"/>
      </a:dk1>
      <a:lt1>
        <a:srgbClr val="FFFFFF"/>
      </a:lt1>
      <a:dk2>
        <a:srgbClr val="D2533C"/>
      </a:dk2>
      <a:lt2>
        <a:srgbClr val="F3F2DC"/>
      </a:lt2>
      <a:accent1>
        <a:srgbClr val="93A299"/>
      </a:accent1>
      <a:accent2>
        <a:srgbClr val="AD8F67"/>
      </a:accent2>
      <a:accent3>
        <a:srgbClr val="726056"/>
      </a:accent3>
      <a:accent4>
        <a:srgbClr val="4C5A6A"/>
      </a:accent4>
      <a:accent5>
        <a:srgbClr val="808DA0"/>
      </a:accent5>
      <a:accent6>
        <a:srgbClr val="79463D"/>
      </a:accent6>
      <a:hlink>
        <a:srgbClr val="0000FF"/>
      </a:hlink>
      <a:folHlink>
        <a:srgbClr val="800080"/>
      </a:folHlink>
    </a:clrScheme>
    <a:fontScheme name="Office 经典 2">
      <a:maj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透明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86000"/>
                <a:satMod val="140000"/>
              </a:schemeClr>
            </a:gs>
            <a:gs pos="45000">
              <a:schemeClr val="phClr">
                <a:tint val="48000"/>
                <a:satMod val="150000"/>
              </a:schemeClr>
            </a:gs>
            <a:gs pos="100000">
              <a:schemeClr val="phClr">
                <a:tint val="28000"/>
                <a:satMod val="16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70000"/>
                <a:satMod val="150000"/>
              </a:schemeClr>
            </a:gs>
            <a:gs pos="34000">
              <a:schemeClr val="phClr">
                <a:shade val="70000"/>
                <a:satMod val="140000"/>
              </a:schemeClr>
            </a:gs>
            <a:gs pos="70000">
              <a:schemeClr val="phClr">
                <a:tint val="100000"/>
                <a:shade val="90000"/>
                <a:satMod val="140000"/>
              </a:schemeClr>
            </a:gs>
            <a:gs pos="100000">
              <a:schemeClr val="phClr"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6425" cap="flat" cmpd="sng" algn="ctr">
          <a:solidFill>
            <a:schemeClr val="phClr"/>
          </a:solidFill>
          <a:prstDash val="solid"/>
        </a:ln>
        <a:ln w="444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5100000"/>
            </a:lightRig>
          </a:scene3d>
          <a:sp3d contourW="6350">
            <a:bevelT w="29210" h="12700"/>
            <a:contourClr>
              <a:schemeClr val="phClr">
                <a:shade val="3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5000"/>
                <a:satMod val="180000"/>
              </a:schemeClr>
            </a:gs>
            <a:gs pos="40000">
              <a:schemeClr val="phClr">
                <a:tint val="95000"/>
                <a:shade val="85000"/>
                <a:satMod val="150000"/>
              </a:schemeClr>
            </a:gs>
            <a:gs pos="100000">
              <a:schemeClr val="phClr">
                <a:shade val="45000"/>
                <a:satMod val="200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55000"/>
              </a:schemeClr>
              <a:schemeClr val="phClr">
                <a:tint val="97000"/>
                <a:satMod val="95000"/>
              </a:schemeClr>
            </a:duotone>
          </a:blip>
          <a:tile tx="0" ty="0" sx="70000" sy="70000" flip="none" algn="tl"/>
        </a:blip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Clarity</Template>
  <TotalTime>0</TotalTime>
  <Words>4087</Words>
  <Application>WPS 演示</Application>
  <PresentationFormat>全屏显示(4:3)</PresentationFormat>
  <Paragraphs>168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8" baseType="lpstr">
      <vt:lpstr>Arial</vt:lpstr>
      <vt:lpstr>宋体</vt:lpstr>
      <vt:lpstr>Wingdings</vt:lpstr>
      <vt:lpstr>方正舒体</vt:lpstr>
      <vt:lpstr>微软雅黑</vt:lpstr>
      <vt:lpstr>Arial Unicode MS</vt:lpstr>
      <vt:lpstr>Calibri</vt:lpstr>
      <vt:lpstr>透明</vt:lpstr>
      <vt:lpstr>第4章 文件系统管理</vt:lpstr>
      <vt:lpstr>4.1 文件系统</vt:lpstr>
      <vt:lpstr>PowerPoint 演示文稿</vt:lpstr>
      <vt:lpstr>4.2 Linux文件组织结构</vt:lpstr>
      <vt:lpstr>PowerPoint 演示文稿</vt:lpstr>
      <vt:lpstr>PowerPoint 演示文稿</vt:lpstr>
      <vt:lpstr>PowerPoint 演示文稿</vt:lpstr>
      <vt:lpstr>4.3 文件系统的管理</vt:lpstr>
      <vt:lpstr>PowerPoint 演示文稿</vt:lpstr>
      <vt:lpstr>PowerPoint 演示文稿</vt:lpstr>
      <vt:lpstr>PowerPoint 演示文稿</vt:lpstr>
      <vt:lpstr>4.3.3 逻辑卷的管理</vt:lpstr>
      <vt:lpstr>PowerPoint 演示文稿</vt:lpstr>
      <vt:lpstr>PowerPoint 演示文稿</vt:lpstr>
      <vt:lpstr>PowerPoint 演示文稿</vt:lpstr>
      <vt:lpstr>PowerPoint 演示文稿</vt:lpstr>
      <vt:lpstr>4.4 文件管理命令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第4章 文件系统管理</dc:title>
  <dc:creator>zhang</dc:creator>
  <cp:lastModifiedBy>蓝天</cp:lastModifiedBy>
  <cp:revision>12</cp:revision>
  <dcterms:created xsi:type="dcterms:W3CDTF">2015-02-01T09:52:00Z</dcterms:created>
  <dcterms:modified xsi:type="dcterms:W3CDTF">2025-11-01T01:48:07Z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9F2851D7D732486D8815136F78FBE837_12</vt:lpwstr>
  </property>
  <property fmtid="{D5CDD505-2E9C-101B-9397-08002B2CF9AE}" pid="3" name="KSOProductBuildVer">
    <vt:lpwstr>2052-12.1.0.23125</vt:lpwstr>
  </property>
</Properties>
</file>